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3.jpg" ContentType="image/jpg"/>
  <Override PartName="/ppt/media/image24.jpg" ContentType="image/jpg"/>
  <Override PartName="/ppt/media/image25.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 id="2147483749" r:id="rId2"/>
    <p:sldMasterId id="2147483750" r:id="rId3"/>
  </p:sldMasterIdLst>
  <p:notesMasterIdLst>
    <p:notesMasterId r:id="rId19"/>
  </p:notesMasterIdLst>
  <p:sldIdLst>
    <p:sldId id="256" r:id="rId4"/>
    <p:sldId id="328" r:id="rId5"/>
    <p:sldId id="330" r:id="rId6"/>
    <p:sldId id="598" r:id="rId7"/>
    <p:sldId id="599" r:id="rId8"/>
    <p:sldId id="327" r:id="rId9"/>
    <p:sldId id="260" r:id="rId10"/>
    <p:sldId id="299" r:id="rId11"/>
    <p:sldId id="262" r:id="rId12"/>
    <p:sldId id="326" r:id="rId13"/>
    <p:sldId id="263" r:id="rId14"/>
    <p:sldId id="282" r:id="rId15"/>
    <p:sldId id="281" r:id="rId16"/>
    <p:sldId id="276" r:id="rId17"/>
    <p:sldId id="284"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F64F0F-8FBC-4482-8C97-CBC2FFAAF8E0}">
  <a:tblStyle styleId="{DDF64F0F-8FBC-4482-8C97-CBC2FFAAF8E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8"/>
    <p:restoredTop sz="69155" autoAdjust="0"/>
  </p:normalViewPr>
  <p:slideViewPr>
    <p:cSldViewPr snapToGrid="0" snapToObjects="1">
      <p:cViewPr varScale="1">
        <p:scale>
          <a:sx n="97" d="100"/>
          <a:sy n="97" d="100"/>
        </p:scale>
        <p:origin x="600" y="20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44631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Shape 623"/>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24" name="Shape 624"/>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Shape 71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image -&gt; story/caption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pixels -&gt; actions</a:t>
            </a:r>
            <a:endParaRPr/>
          </a:p>
        </p:txBody>
      </p:sp>
      <p:sp>
        <p:nvSpPr>
          <p:cNvPr id="717" name="Shape 71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11</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Shape 88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Once the model has been trained, much of the generalized flexibility that was necessary during the training process is no longer needed, so it’s possible to optimize the model for significantly faster runtime performance. </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[Story: How Cooper learned to classify cars, “tucks”, busses, motorcycles, etc.]</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Common optimizations include fusing layers to reduce memory and communication overhead, pruning nodes that do not contribute significantly to the results, and other techniques supported in the NVIDIA </a:t>
            </a:r>
            <a:r>
              <a:rPr lang="en-US" sz="1200" b="0" i="0" u="none" strike="noStrike" cap="none" dirty="0" err="1">
                <a:solidFill>
                  <a:schemeClr val="dk1"/>
                </a:solidFill>
                <a:latin typeface="Calibri"/>
                <a:ea typeface="Calibri"/>
                <a:cs typeface="Calibri"/>
                <a:sym typeface="Calibri"/>
              </a:rPr>
              <a:t>TensorRT</a:t>
            </a:r>
            <a:r>
              <a:rPr lang="en-US" sz="1200" b="0" i="0" u="none" strike="noStrike" cap="none" dirty="0">
                <a:solidFill>
                  <a:schemeClr val="dk1"/>
                </a:solidFill>
                <a:latin typeface="Calibri"/>
                <a:ea typeface="Calibri"/>
                <a:cs typeface="Calibri"/>
                <a:sym typeface="Calibri"/>
              </a:rPr>
              <a:t> runtime.</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fully trained and optimized model is then ready to be integrated into an application that will feed it new data, in this case images of dogs and cats that it hasn’t seen before, and it will be able to quickly and accurately infer the correct answer based on its training. And your application can be deployed on a GPU-accelerated platform in your datacenter, in the cloud, on a local workstation, in a robot, a smart camera, or even a self-driving car.</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87" name="Shape 88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14</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5357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747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1" name="Google Shape;141;p10: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3</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902746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1" name="Google Shape;141;p10: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4</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2243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13: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1" name="Google Shape;161;p1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5</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14518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Shape 623"/>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24" name="Shape 624"/>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4669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Shape 65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If we define intelligence as the ability to achieve complex goals, then </a:t>
            </a:r>
            <a:r>
              <a:rPr lang="en-US" sz="1000" b="0" i="1" u="none" strike="noStrike" cap="none" dirty="0">
                <a:solidFill>
                  <a:schemeClr val="dk1"/>
                </a:solidFill>
                <a:latin typeface="Calibri"/>
                <a:ea typeface="Calibri"/>
                <a:cs typeface="Calibri"/>
                <a:sym typeface="Calibri"/>
              </a:rPr>
              <a:t>learning</a:t>
            </a:r>
            <a:r>
              <a:rPr lang="en-US" sz="1000" b="0" i="0" u="none" strike="noStrike" cap="none" dirty="0">
                <a:solidFill>
                  <a:schemeClr val="dk1"/>
                </a:solidFill>
                <a:latin typeface="Calibri"/>
                <a:ea typeface="Calibri"/>
                <a:cs typeface="Calibri"/>
                <a:sym typeface="Calibri"/>
              </a:rPr>
              <a:t> is the ability to achieve more complex goals today than we could yesterday. </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ML is an approach to AI that uses statistics techniques to construct a model from observed data</a:t>
            </a:r>
            <a:r>
              <a:rPr lang="en-US" sz="1000" b="0" i="0" u="none" strike="noStrike" cap="none" dirty="0">
                <a:solidFill>
                  <a:schemeClr val="dk1"/>
                </a:solidFill>
                <a:effectLst/>
                <a:latin typeface="Calibri"/>
                <a:ea typeface="Calibri"/>
                <a:cs typeface="Calibri"/>
                <a:sym typeface="Calibri"/>
              </a:rPr>
              <a:t>. A machine-learning model transforms its input data into meaningful outputs, a process that is “learned” from exposure to known examples of inputs and outputs. Without being explicitly programmed.</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1000" b="0" i="0" u="none" strike="noStrike" cap="none" dirty="0">
                <a:solidFill>
                  <a:schemeClr val="dk1"/>
                </a:solidFill>
                <a:latin typeface="Calibri"/>
                <a:ea typeface="Calibri"/>
                <a:cs typeface="Calibri"/>
                <a:sym typeface="Calibri"/>
              </a:rPr>
              <a:t>DL is a ML technique that automates the creation of feature extractors using large amounts of data to train complex “deep neural networks”</a:t>
            </a:r>
          </a:p>
          <a:p>
            <a:pPr marL="171450" marR="0" lvl="0" indent="-171450" algn="l" rtl="0">
              <a:lnSpc>
                <a:spcPct val="80000"/>
              </a:lnSpc>
              <a:spcBef>
                <a:spcPts val="0"/>
              </a:spcBef>
              <a:spcAft>
                <a:spcPts val="0"/>
              </a:spcAft>
              <a:buClr>
                <a:schemeClr val="dk1"/>
              </a:buClr>
              <a:buSzPts val="930"/>
              <a:buFont typeface="Arial"/>
              <a:buChar char="•"/>
            </a:pPr>
            <a:r>
              <a:rPr lang="en-US" sz="1000" b="0" i="0" u="none" strike="noStrike" cap="none" dirty="0">
                <a:solidFill>
                  <a:schemeClr val="dk1"/>
                </a:solidFill>
                <a:latin typeface="Calibri"/>
                <a:ea typeface="Calibri"/>
                <a:cs typeface="Calibri"/>
                <a:sym typeface="Calibri"/>
              </a:rPr>
              <a:t>DNNs are capable of achieving human-level accuracy for many tasks, but require tremendous computational power to train</a:t>
            </a:r>
            <a:endParaRPr lang="en-US" sz="1000" dirty="0"/>
          </a:p>
          <a:p>
            <a:pPr marL="171450" marR="0" lvl="0" indent="-171450" algn="l" rtl="0">
              <a:lnSpc>
                <a:spcPct val="80000"/>
              </a:lnSpc>
              <a:spcBef>
                <a:spcPts val="0"/>
              </a:spcBef>
              <a:spcAft>
                <a:spcPts val="0"/>
              </a:spcAft>
              <a:buClr>
                <a:schemeClr val="dk1"/>
              </a:buClr>
              <a:buSzPts val="930"/>
              <a:buFont typeface="Arial"/>
              <a:buChar char="•"/>
            </a:pPr>
            <a:r>
              <a:rPr lang="en-US" sz="1000" b="0" i="0" u="none" strike="noStrike" cap="none" dirty="0">
                <a:solidFill>
                  <a:schemeClr val="dk1"/>
                </a:solidFill>
                <a:latin typeface="Calibri"/>
                <a:ea typeface="Calibri"/>
                <a:cs typeface="Calibri"/>
                <a:sym typeface="Calibri"/>
              </a:rPr>
              <a:t>A few years ago, researchers started applying DNNs in a variety of areas and reporting amazing results…</a:t>
            </a:r>
            <a:endParaRPr lang="en-US" sz="1000" dirty="0"/>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In this course, you will begin to work with the fundamentals of Deep Machine Learning, using algorithms inspired by the human brain and strategies inspired by human learning to achieve our most complex goals by harnessing the power of parallel computing.</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Artificial intelligence was born in the 1950s, </a:t>
            </a:r>
            <a:r>
              <a:rPr lang="en-US" sz="1000" b="0" i="1" u="none" strike="noStrike" cap="none" dirty="0">
                <a:solidFill>
                  <a:schemeClr val="dk1"/>
                </a:solidFill>
                <a:effectLst/>
                <a:latin typeface="Calibri"/>
                <a:ea typeface="Calibri"/>
                <a:cs typeface="Calibri"/>
                <a:sym typeface="Calibri"/>
              </a:rPr>
              <a:t>the effort to automate intellectual tasks normally performed by humans</a:t>
            </a:r>
            <a:r>
              <a:rPr lang="en-US" sz="1000" b="0" i="0" u="none" strike="noStrike" cap="none" dirty="0">
                <a:solidFill>
                  <a:schemeClr val="dk1"/>
                </a:solidFill>
                <a:effectLst/>
                <a:latin typeface="Calibri"/>
                <a:ea typeface="Calibri"/>
                <a:cs typeface="Calibri"/>
                <a:sym typeface="Calibri"/>
              </a:rPr>
              <a:t>. </a:t>
            </a:r>
            <a:endParaRPr lang="en-US" sz="500" dirty="0"/>
          </a:p>
          <a:p>
            <a:pPr marL="0" marR="0" lvl="0" indent="0" algn="l" rtl="0">
              <a:lnSpc>
                <a:spcPct val="80000"/>
              </a:lnSpc>
              <a:spcBef>
                <a:spcPts val="0"/>
              </a:spcBef>
              <a:spcAft>
                <a:spcPts val="0"/>
              </a:spcAft>
              <a:buClr>
                <a:schemeClr val="dk1"/>
              </a:buClr>
              <a:buSzPts val="570"/>
              <a:buFont typeface="Arial"/>
              <a:buNone/>
            </a:pPr>
            <a:endParaRPr lang="en-US" sz="3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A machine-learning system is </a:t>
            </a:r>
            <a:r>
              <a:rPr lang="en-US" sz="1000" b="0" i="1" u="none" strike="noStrike" cap="none" dirty="0">
                <a:solidFill>
                  <a:schemeClr val="dk1"/>
                </a:solidFill>
                <a:effectLst/>
                <a:latin typeface="Calibri"/>
                <a:ea typeface="Calibri"/>
                <a:cs typeface="Calibri"/>
                <a:sym typeface="Calibri"/>
              </a:rPr>
              <a:t>trained </a:t>
            </a:r>
            <a:r>
              <a:rPr lang="en-US" sz="1000" b="0" i="0" u="none" strike="noStrike" cap="none" dirty="0">
                <a:solidFill>
                  <a:schemeClr val="dk1"/>
                </a:solidFill>
                <a:effectLst/>
                <a:latin typeface="Calibri"/>
                <a:ea typeface="Calibri"/>
                <a:cs typeface="Calibri"/>
                <a:sym typeface="Calibri"/>
              </a:rPr>
              <a:t>rather than explicitly programmed. It’s presented with many examples relevant to a task, and it finds statistical structure in these exam- </a:t>
            </a:r>
            <a:r>
              <a:rPr lang="en-US" sz="1000" b="0" i="0" u="none" strike="noStrike" cap="none" dirty="0" err="1">
                <a:solidFill>
                  <a:schemeClr val="dk1"/>
                </a:solidFill>
                <a:effectLst/>
                <a:latin typeface="Calibri"/>
                <a:ea typeface="Calibri"/>
                <a:cs typeface="Calibri"/>
                <a:sym typeface="Calibri"/>
              </a:rPr>
              <a:t>ples</a:t>
            </a:r>
            <a:r>
              <a:rPr lang="en-US" sz="1000" b="0" i="0" u="none" strike="noStrike" cap="none" dirty="0">
                <a:solidFill>
                  <a:schemeClr val="dk1"/>
                </a:solidFill>
                <a:effectLst/>
                <a:latin typeface="Calibri"/>
                <a:ea typeface="Calibri"/>
                <a:cs typeface="Calibri"/>
                <a:sym typeface="Calibri"/>
              </a:rPr>
              <a:t> that eventually allows the system to come up with rules for automating the task. </a:t>
            </a:r>
            <a:endParaRPr lang="en-US" sz="500" dirty="0"/>
          </a:p>
          <a:p>
            <a:pPr marL="0" marR="0" lvl="0" indent="0" algn="l" rtl="0">
              <a:lnSpc>
                <a:spcPct val="80000"/>
              </a:lnSpc>
              <a:spcBef>
                <a:spcPts val="0"/>
              </a:spcBef>
              <a:spcAft>
                <a:spcPts val="0"/>
              </a:spcAft>
              <a:buClr>
                <a:schemeClr val="dk1"/>
              </a:buClr>
              <a:buSzPts val="570"/>
              <a:buFont typeface="Arial"/>
              <a:buNone/>
            </a:pPr>
            <a:endParaRPr lang="en-US" sz="3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ML is an approach to AI that uses statistics techniques to construct a model from observed data</a:t>
            </a:r>
            <a:r>
              <a:rPr lang="en-US" sz="1000" b="0" i="0" u="none" strike="noStrike" cap="none" dirty="0">
                <a:solidFill>
                  <a:schemeClr val="dk1"/>
                </a:solidFill>
                <a:effectLst/>
                <a:latin typeface="Calibri"/>
                <a:ea typeface="Calibri"/>
                <a:cs typeface="Calibri"/>
                <a:sym typeface="Calibri"/>
              </a:rPr>
              <a:t>. A machine-learning model transforms its input data into meaningful outputs, a process that is “learned” from exposure to known examples of inputs and outputs. Without being explicitly programmed.</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 There- fore, the central problem in machine learning and deep learning is to </a:t>
            </a:r>
            <a:r>
              <a:rPr lang="en-US" sz="1000" b="0" i="1" u="none" strike="noStrike" cap="none" dirty="0">
                <a:solidFill>
                  <a:schemeClr val="dk1"/>
                </a:solidFill>
                <a:effectLst/>
                <a:latin typeface="Calibri"/>
                <a:ea typeface="Calibri"/>
                <a:cs typeface="Calibri"/>
                <a:sym typeface="Calibri"/>
              </a:rPr>
              <a:t>meaningfully transform data</a:t>
            </a:r>
            <a:r>
              <a:rPr lang="en-US" sz="1000" b="0" i="0" u="none" strike="noStrike" cap="none" dirty="0">
                <a:solidFill>
                  <a:schemeClr val="dk1"/>
                </a:solidFill>
                <a:effectLst/>
                <a:latin typeface="Calibri"/>
                <a:ea typeface="Calibri"/>
                <a:cs typeface="Calibri"/>
                <a:sym typeface="Calibri"/>
              </a:rPr>
              <a:t>: in other words, to learn useful </a:t>
            </a:r>
            <a:r>
              <a:rPr lang="en-US" sz="1000" b="0" i="1" u="none" strike="noStrike" cap="none" dirty="0">
                <a:solidFill>
                  <a:schemeClr val="dk1"/>
                </a:solidFill>
                <a:effectLst/>
                <a:latin typeface="Calibri"/>
                <a:ea typeface="Calibri"/>
                <a:cs typeface="Calibri"/>
                <a:sym typeface="Calibri"/>
              </a:rPr>
              <a:t>representations </a:t>
            </a:r>
            <a:r>
              <a:rPr lang="en-US" sz="1000" b="0" i="0" u="none" strike="noStrike" cap="none" dirty="0">
                <a:solidFill>
                  <a:schemeClr val="dk1"/>
                </a:solidFill>
                <a:effectLst/>
                <a:latin typeface="Calibri"/>
                <a:ea typeface="Calibri"/>
                <a:cs typeface="Calibri"/>
                <a:sym typeface="Calibri"/>
              </a:rPr>
              <a:t>of the input data at hand—representations that get us closer to the expected output. </a:t>
            </a:r>
            <a:endParaRPr lang="en-US" sz="500"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First, let’s start with some definitions…</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AI is a broad field of study focused on using computers to do things that require human-level intelligence</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It’s been around since the 50’s, playing games like tic-tac-toe and checkers, and inspiring scary sci-fi movies</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But it was limited in practical applications</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ML is an approach to AI that uses statistics techniques to construct a model from observed data</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It generally relies on human-defined classifiers or “feature extractors” that can be as simple as a linear regression</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Or slightly more complicated “Bag of Words” analysis that made email SPAM filters possible</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Which was really handy in the late 1980’s when lots of email started showing up in your inbox</a:t>
            </a:r>
            <a:endParaRPr dirty="0"/>
          </a:p>
          <a:p>
            <a:pPr marL="628650" marR="0" lvl="1"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Ref. https://</a:t>
            </a:r>
            <a:r>
              <a:rPr lang="en-US" sz="930" b="0" i="0" u="none" strike="noStrike" cap="none" dirty="0" err="1">
                <a:solidFill>
                  <a:schemeClr val="dk1"/>
                </a:solidFill>
                <a:latin typeface="Calibri"/>
                <a:ea typeface="Calibri"/>
                <a:cs typeface="Calibri"/>
                <a:sym typeface="Calibri"/>
              </a:rPr>
              <a:t>en.wikipedia.org</a:t>
            </a:r>
            <a:r>
              <a:rPr lang="en-US" sz="930" b="0" i="0" u="none" strike="noStrike" cap="none" dirty="0">
                <a:solidFill>
                  <a:schemeClr val="dk1"/>
                </a:solidFill>
                <a:latin typeface="Calibri"/>
                <a:ea typeface="Calibri"/>
                <a:cs typeface="Calibri"/>
                <a:sym typeface="Calibri"/>
              </a:rPr>
              <a:t>/wiki/</a:t>
            </a:r>
            <a:r>
              <a:rPr lang="en-US" sz="930" b="0" i="0" u="none" strike="noStrike" cap="none" dirty="0" err="1">
                <a:solidFill>
                  <a:schemeClr val="dk1"/>
                </a:solidFill>
                <a:latin typeface="Calibri"/>
                <a:ea typeface="Calibri"/>
                <a:cs typeface="Calibri"/>
                <a:sym typeface="Calibri"/>
              </a:rPr>
              <a:t>Naive_Bayes_spam_filtering</a:t>
            </a:r>
            <a:r>
              <a:rPr lang="en-US" sz="93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Then we invented smartphones, webcams, social media services and all kinds of sensors that generate huge mountains of “big data” and the new challenge of understanding and extracting insights from the data.</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852"/>
              <a:buFont typeface="Arial"/>
              <a:buNone/>
            </a:pPr>
            <a:endParaRPr sz="852"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0"/>
              </a:spcBef>
              <a:spcAft>
                <a:spcPts val="0"/>
              </a:spcAft>
              <a:buNone/>
            </a:pPr>
            <a:endParaRPr sz="930" b="0" i="0" u="none" strike="noStrike" cap="none" dirty="0">
              <a:solidFill>
                <a:schemeClr val="dk1"/>
              </a:solidFill>
              <a:latin typeface="Calibri"/>
              <a:ea typeface="Calibri"/>
              <a:cs typeface="Calibri"/>
              <a:sym typeface="Calibri"/>
            </a:endParaRPr>
          </a:p>
        </p:txBody>
      </p:sp>
      <p:sp>
        <p:nvSpPr>
          <p:cNvPr id="653" name="Shape 65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7</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3357848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Shape 65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570"/>
              <a:buFont typeface="Arial"/>
              <a:buNone/>
            </a:pPr>
            <a:r>
              <a:rPr lang="en-US" sz="570" b="0" i="0" u="none" strike="noStrike" cap="none" dirty="0">
                <a:solidFill>
                  <a:schemeClr val="dk1"/>
                </a:solidFill>
                <a:latin typeface="Calibri"/>
                <a:ea typeface="Calibri"/>
                <a:cs typeface="Calibri"/>
                <a:sym typeface="Calibri"/>
              </a:rPr>
              <a:t>It turns out that deep learning is stunningly effective across many domains by achieving goals that were once thought to be uniquely human. For example,  it’s transforming the way computers achieve perceptual tasks such as computer vision, pattern detection, speech recognition and behavior prediction. </a:t>
            </a:r>
            <a:endParaRPr dirty="0"/>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Deep learning powers consumer products like:</a:t>
            </a:r>
            <a:endParaRPr dirty="0"/>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Facebook’s “</a:t>
            </a:r>
            <a:r>
              <a:rPr lang="en-US" sz="570" b="0" i="0" u="none" strike="noStrike" cap="none" dirty="0" err="1">
                <a:solidFill>
                  <a:schemeClr val="dk1"/>
                </a:solidFill>
                <a:latin typeface="Trebuchet MS"/>
                <a:ea typeface="Trebuchet MS"/>
                <a:cs typeface="Trebuchet MS"/>
                <a:sym typeface="Trebuchet MS"/>
              </a:rPr>
              <a:t>DeepFace</a:t>
            </a:r>
            <a:r>
              <a:rPr lang="en-US" sz="570" b="0" i="0" u="none" strike="noStrike" cap="none" dirty="0">
                <a:solidFill>
                  <a:schemeClr val="dk1"/>
                </a:solidFill>
                <a:latin typeface="Trebuchet MS"/>
                <a:ea typeface="Trebuchet MS"/>
                <a:cs typeface="Trebuchet MS"/>
                <a:sym typeface="Trebuchet MS"/>
              </a:rPr>
              <a:t>” feature creates a 3D model of your face from your online photos, adjusts for lighting and facial expressions, and identifies you in photos with 97% accuracy – all using deep learning. You may have experienced this when Facebook alerts you that a new picture of you has been posted and gives you the option to blur out your image. </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14"/>
              </a:spcBef>
              <a:spcAft>
                <a:spcPts val="0"/>
              </a:spcAft>
              <a:buClr>
                <a:schemeClr val="dk1"/>
              </a:buClr>
              <a:buSzPts val="380"/>
              <a:buFont typeface="Arial"/>
              <a:buNone/>
            </a:pPr>
            <a:r>
              <a:rPr lang="en-US" sz="38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14"/>
              </a:spcBef>
              <a:spcAft>
                <a:spcPts val="0"/>
              </a:spcAft>
              <a:buClr>
                <a:schemeClr val="dk1"/>
              </a:buClr>
              <a:buSzPts val="380"/>
              <a:buFont typeface="Arial"/>
              <a:buChar char="•"/>
            </a:pPr>
            <a:r>
              <a:rPr lang="en-US" sz="380" b="0" i="1" u="none" strike="noStrike" cap="none" dirty="0">
                <a:solidFill>
                  <a:schemeClr val="dk1"/>
                </a:solidFill>
                <a:latin typeface="Trebuchet MS"/>
                <a:ea typeface="Trebuchet MS"/>
                <a:cs typeface="Trebuchet MS"/>
                <a:sym typeface="Trebuchet MS"/>
              </a:rPr>
              <a:t>http://</a:t>
            </a:r>
            <a:r>
              <a:rPr lang="en-US" sz="380" b="0" i="1" u="none" strike="noStrike" cap="none" dirty="0" err="1">
                <a:solidFill>
                  <a:schemeClr val="dk1"/>
                </a:solidFill>
                <a:latin typeface="Trebuchet MS"/>
                <a:ea typeface="Trebuchet MS"/>
                <a:cs typeface="Trebuchet MS"/>
                <a:sym typeface="Trebuchet MS"/>
              </a:rPr>
              <a:t>www.inquisitr.com</a:t>
            </a:r>
            <a:r>
              <a:rPr lang="en-US" sz="380" b="0" i="1" u="none" strike="noStrike" cap="none" dirty="0">
                <a:solidFill>
                  <a:schemeClr val="dk1"/>
                </a:solidFill>
                <a:latin typeface="Trebuchet MS"/>
                <a:ea typeface="Trebuchet MS"/>
                <a:cs typeface="Trebuchet MS"/>
                <a:sym typeface="Trebuchet MS"/>
              </a:rPr>
              <a:t>/1825367/</a:t>
            </a:r>
            <a:r>
              <a:rPr lang="en-US" sz="380" b="0" i="1" u="none" strike="noStrike" cap="none" dirty="0" err="1">
                <a:solidFill>
                  <a:schemeClr val="dk1"/>
                </a:solidFill>
                <a:latin typeface="Trebuchet MS"/>
                <a:ea typeface="Trebuchet MS"/>
                <a:cs typeface="Trebuchet MS"/>
                <a:sym typeface="Trebuchet MS"/>
              </a:rPr>
              <a:t>facebook</a:t>
            </a:r>
            <a:r>
              <a:rPr lang="en-US" sz="380" b="0" i="1" u="none" strike="noStrike" cap="none" dirty="0">
                <a:solidFill>
                  <a:schemeClr val="dk1"/>
                </a:solidFill>
                <a:latin typeface="Trebuchet MS"/>
                <a:ea typeface="Trebuchet MS"/>
                <a:cs typeface="Trebuchet MS"/>
                <a:sym typeface="Trebuchet MS"/>
              </a:rPr>
              <a:t>-</a:t>
            </a:r>
            <a:r>
              <a:rPr lang="en-US" sz="380" b="0" i="1" u="none" strike="noStrike" cap="none" dirty="0" err="1">
                <a:solidFill>
                  <a:schemeClr val="dk1"/>
                </a:solidFill>
                <a:latin typeface="Trebuchet MS"/>
                <a:ea typeface="Trebuchet MS"/>
                <a:cs typeface="Trebuchet MS"/>
                <a:sym typeface="Trebuchet MS"/>
              </a:rPr>
              <a:t>deepface</a:t>
            </a:r>
            <a:r>
              <a:rPr lang="en-US" sz="380" b="0" i="1" u="none" strike="noStrike" cap="none" dirty="0">
                <a:solidFill>
                  <a:schemeClr val="dk1"/>
                </a:solidFill>
                <a:latin typeface="Trebuchet MS"/>
                <a:ea typeface="Trebuchet MS"/>
                <a:cs typeface="Trebuchet MS"/>
                <a:sym typeface="Trebuchet MS"/>
              </a:rPr>
              <a:t>-</a:t>
            </a:r>
            <a:r>
              <a:rPr lang="en-US" sz="380" b="0" i="1" u="none" strike="noStrike" cap="none" dirty="0" err="1">
                <a:solidFill>
                  <a:schemeClr val="dk1"/>
                </a:solidFill>
                <a:latin typeface="Trebuchet MS"/>
                <a:ea typeface="Trebuchet MS"/>
                <a:cs typeface="Trebuchet MS"/>
                <a:sym typeface="Trebuchet MS"/>
              </a:rPr>
              <a:t>ai</a:t>
            </a:r>
            <a:r>
              <a:rPr lang="en-US" sz="380" b="0" i="1" u="none" strike="noStrike" cap="none" dirty="0">
                <a:solidFill>
                  <a:schemeClr val="dk1"/>
                </a:solidFill>
                <a:latin typeface="Trebuchet MS"/>
                <a:ea typeface="Trebuchet MS"/>
                <a:cs typeface="Trebuchet MS"/>
                <a:sym typeface="Trebuchet MS"/>
              </a:rPr>
              <a:t>-learning-your-face-in-every-uploaded-photo</a:t>
            </a:r>
            <a:endParaRPr dirty="0"/>
          </a:p>
          <a:p>
            <a:pPr marL="170885" marR="0" lvl="0" indent="-170885" algn="l" rtl="0">
              <a:lnSpc>
                <a:spcPct val="80000"/>
              </a:lnSpc>
              <a:spcBef>
                <a:spcPts val="114"/>
              </a:spcBef>
              <a:spcAft>
                <a:spcPts val="0"/>
              </a:spcAft>
              <a:buClr>
                <a:schemeClr val="dk1"/>
              </a:buClr>
              <a:buSzPts val="380"/>
              <a:buFont typeface="Arial"/>
              <a:buChar char="•"/>
            </a:pPr>
            <a:r>
              <a:rPr lang="en-US" sz="380" b="0" i="1" u="none" strike="noStrike" cap="none" dirty="0">
                <a:solidFill>
                  <a:schemeClr val="dk1"/>
                </a:solidFill>
                <a:latin typeface="Trebuchet MS"/>
                <a:ea typeface="Trebuchet MS"/>
                <a:cs typeface="Trebuchet MS"/>
                <a:sym typeface="Trebuchet MS"/>
              </a:rPr>
              <a:t>http://</a:t>
            </a:r>
            <a:r>
              <a:rPr lang="en-US" sz="380" b="0" i="1" u="none" strike="noStrike" cap="none" dirty="0" err="1">
                <a:solidFill>
                  <a:schemeClr val="dk1"/>
                </a:solidFill>
                <a:latin typeface="Trebuchet MS"/>
                <a:ea typeface="Trebuchet MS"/>
                <a:cs typeface="Trebuchet MS"/>
                <a:sym typeface="Trebuchet MS"/>
              </a:rPr>
              <a:t>news.sciencemag.org</a:t>
            </a:r>
            <a:r>
              <a:rPr lang="en-US" sz="380" b="0" i="1" u="none" strike="noStrike" cap="none" dirty="0">
                <a:solidFill>
                  <a:schemeClr val="dk1"/>
                </a:solidFill>
                <a:latin typeface="Trebuchet MS"/>
                <a:ea typeface="Trebuchet MS"/>
                <a:cs typeface="Trebuchet MS"/>
                <a:sym typeface="Trebuchet MS"/>
              </a:rPr>
              <a:t>/social-sciences/2015/02/</a:t>
            </a:r>
            <a:r>
              <a:rPr lang="en-US" sz="380" b="0" i="1" u="none" strike="noStrike" cap="none" dirty="0" err="1">
                <a:solidFill>
                  <a:schemeClr val="dk1"/>
                </a:solidFill>
                <a:latin typeface="Trebuchet MS"/>
                <a:ea typeface="Trebuchet MS"/>
                <a:cs typeface="Trebuchet MS"/>
                <a:sym typeface="Trebuchet MS"/>
              </a:rPr>
              <a:t>facebook</a:t>
            </a:r>
            <a:r>
              <a:rPr lang="en-US" sz="380" b="0" i="1" u="none" strike="noStrike" cap="none" dirty="0">
                <a:solidFill>
                  <a:schemeClr val="dk1"/>
                </a:solidFill>
                <a:latin typeface="Trebuchet MS"/>
                <a:ea typeface="Trebuchet MS"/>
                <a:cs typeface="Trebuchet MS"/>
                <a:sym typeface="Trebuchet MS"/>
              </a:rPr>
              <a:t>-will-soon-be-able-id-you-any-photo</a:t>
            </a:r>
            <a:endParaRPr dirty="0"/>
          </a:p>
          <a:p>
            <a:pPr marL="456930" marR="0" lvl="1"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Microsoft’s Skype Translator performs instant translation of conversations in over 40 languages, using Deep Learning to automatically transform your spoken words into text that can then be analyzed using standard translation methods.</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www.technologyreview.com</a:t>
            </a:r>
            <a:r>
              <a:rPr lang="en-US" sz="570" b="0" i="1" u="none" strike="noStrike" cap="none" dirty="0">
                <a:solidFill>
                  <a:schemeClr val="dk1"/>
                </a:solidFill>
                <a:latin typeface="Trebuchet MS"/>
                <a:ea typeface="Trebuchet MS"/>
                <a:cs typeface="Trebuchet MS"/>
                <a:sym typeface="Trebuchet MS"/>
              </a:rPr>
              <a:t>/news/534101/something-lost-in-</a:t>
            </a:r>
            <a:r>
              <a:rPr lang="en-US" sz="570" b="0" i="1" u="none" strike="noStrike" cap="none" dirty="0" err="1">
                <a:solidFill>
                  <a:schemeClr val="dk1"/>
                </a:solidFill>
                <a:latin typeface="Trebuchet MS"/>
                <a:ea typeface="Trebuchet MS"/>
                <a:cs typeface="Trebuchet MS"/>
                <a:sym typeface="Trebuchet MS"/>
              </a:rPr>
              <a:t>skype</a:t>
            </a:r>
            <a:r>
              <a:rPr lang="en-US" sz="570" b="0" i="1" u="none" strike="noStrike" cap="none" dirty="0">
                <a:solidFill>
                  <a:schemeClr val="dk1"/>
                </a:solidFill>
                <a:latin typeface="Trebuchet MS"/>
                <a:ea typeface="Trebuchet MS"/>
                <a:cs typeface="Trebuchet MS"/>
                <a:sym typeface="Trebuchet MS"/>
              </a:rPr>
              <a:t>-translation/</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www.wired.com</a:t>
            </a:r>
            <a:r>
              <a:rPr lang="en-US" sz="570" b="0" i="1" u="none" strike="noStrike" cap="none" dirty="0">
                <a:solidFill>
                  <a:schemeClr val="dk1"/>
                </a:solidFill>
                <a:latin typeface="Trebuchet MS"/>
                <a:ea typeface="Trebuchet MS"/>
                <a:cs typeface="Trebuchet MS"/>
                <a:sym typeface="Trebuchet MS"/>
              </a:rPr>
              <a:t>/2014/05/</a:t>
            </a:r>
            <a:r>
              <a:rPr lang="en-US" sz="570" b="0" i="1" u="none" strike="noStrike" cap="none" dirty="0" err="1">
                <a:solidFill>
                  <a:schemeClr val="dk1"/>
                </a:solidFill>
                <a:latin typeface="Trebuchet MS"/>
                <a:ea typeface="Trebuchet MS"/>
                <a:cs typeface="Trebuchet MS"/>
                <a:sym typeface="Trebuchet MS"/>
              </a:rPr>
              <a:t>microsoft</a:t>
            </a:r>
            <a:r>
              <a:rPr lang="en-US" sz="570" b="0" i="1" u="none" strike="noStrike" cap="none" dirty="0">
                <a:solidFill>
                  <a:schemeClr val="dk1"/>
                </a:solidFill>
                <a:latin typeface="Trebuchet MS"/>
                <a:ea typeface="Trebuchet MS"/>
                <a:cs typeface="Trebuchet MS"/>
                <a:sym typeface="Trebuchet MS"/>
              </a:rPr>
              <a:t>-</a:t>
            </a:r>
            <a:r>
              <a:rPr lang="en-US" sz="570" b="0" i="1" u="none" strike="noStrike" cap="none" dirty="0" err="1">
                <a:solidFill>
                  <a:schemeClr val="dk1"/>
                </a:solidFill>
                <a:latin typeface="Trebuchet MS"/>
                <a:ea typeface="Trebuchet MS"/>
                <a:cs typeface="Trebuchet MS"/>
                <a:sym typeface="Trebuchet MS"/>
              </a:rPr>
              <a:t>skype</a:t>
            </a:r>
            <a:r>
              <a:rPr lang="en-US" sz="570" b="0" i="1" u="none" strike="noStrike" cap="none" dirty="0">
                <a:solidFill>
                  <a:schemeClr val="dk1"/>
                </a:solidFill>
                <a:latin typeface="Trebuchet MS"/>
                <a:ea typeface="Trebuchet MS"/>
                <a:cs typeface="Trebuchet MS"/>
                <a:sym typeface="Trebuchet MS"/>
              </a:rPr>
              <a:t>-translate/</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Going beyond consumer benefits include medical researchers using deep learning to detect genes associated with autism spectrum disorder, neuroscientists to detect and suppress the brainwave patterns responsible for epileptic seizures, and other medical professionals using deep learning to identify skin cancers, classify lung sounds, and accelerate computational drug design, saving millions in research.</a:t>
            </a:r>
            <a:endParaRPr dirty="0"/>
          </a:p>
          <a:p>
            <a:pPr marL="0" marR="0" lvl="0" indent="0" algn="l" rtl="0">
              <a:lnSpc>
                <a:spcPct val="80000"/>
              </a:lnSpc>
              <a:spcBef>
                <a:spcPts val="171"/>
              </a:spcBef>
              <a:spcAft>
                <a:spcPts val="0"/>
              </a:spcAft>
              <a:buClr>
                <a:schemeClr val="dk1"/>
              </a:buClr>
              <a:buSzPts val="570"/>
              <a:buFont typeface="Arial"/>
              <a:buNone/>
            </a:pPr>
            <a:endParaRPr sz="570" b="1"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1" i="0" u="none" strike="noStrike" cap="none" dirty="0">
                <a:solidFill>
                  <a:schemeClr val="dk1"/>
                </a:solidFill>
                <a:latin typeface="Trebuchet MS"/>
                <a:ea typeface="Trebuchet MS"/>
                <a:cs typeface="Trebuchet MS"/>
                <a:sym typeface="Trebuchet MS"/>
              </a:rPr>
              <a:t>This is only the beginning. Imagine a day in the not-too-distant future when a service like Facebook puts this all together and notifies you that you may have early-stage skin cancer so you can consult with your doctor and get life-saving treatment.</a:t>
            </a:r>
            <a:endParaRPr dirty="0"/>
          </a:p>
          <a:p>
            <a:pPr marL="0" marR="0" lvl="0" indent="0" algn="l" rtl="0">
              <a:lnSpc>
                <a:spcPct val="80000"/>
              </a:lnSpc>
              <a:spcBef>
                <a:spcPts val="171"/>
              </a:spcBef>
              <a:spcAft>
                <a:spcPts val="0"/>
              </a:spcAft>
              <a:buClr>
                <a:schemeClr val="dk1"/>
              </a:buClr>
              <a:buSzPts val="570"/>
              <a:buFont typeface="Arial"/>
              <a:buNone/>
            </a:pPr>
            <a:endParaRPr sz="570" b="0" i="1"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a:t>
            </a:r>
            <a:endParaRPr dirty="0"/>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Story: Understanding Video </a:t>
            </a:r>
            <a:endParaRPr dirty="0"/>
          </a:p>
          <a:p>
            <a:pPr marL="171155" marR="0" lvl="0" indent="-171155" algn="l" rtl="0">
              <a:lnSpc>
                <a:spcPct val="80000"/>
              </a:lnSpc>
              <a:spcBef>
                <a:spcPts val="171"/>
              </a:spcBef>
              <a:spcAft>
                <a:spcPts val="0"/>
              </a:spcAft>
              <a:buClr>
                <a:schemeClr val="dk1"/>
              </a:buClr>
              <a:buSzPts val="570"/>
              <a:buFont typeface="Arial"/>
              <a:buChar char="•"/>
            </a:pPr>
            <a:r>
              <a:rPr lang="en-US" sz="570" b="0" i="0" u="none" strike="noStrike" cap="none" dirty="0" err="1">
                <a:solidFill>
                  <a:schemeClr val="dk1"/>
                </a:solidFill>
                <a:latin typeface="Trebuchet MS"/>
                <a:ea typeface="Trebuchet MS"/>
                <a:cs typeface="Trebuchet MS"/>
                <a:sym typeface="Trebuchet MS"/>
              </a:rPr>
              <a:t>Clarifai</a:t>
            </a:r>
            <a:r>
              <a:rPr lang="en-US" sz="570" b="0" i="0" u="none" strike="noStrike" cap="none" dirty="0">
                <a:solidFill>
                  <a:schemeClr val="dk1"/>
                </a:solidFill>
                <a:latin typeface="Trebuchet MS"/>
                <a:ea typeface="Trebuchet MS"/>
                <a:cs typeface="Trebuchet MS"/>
                <a:sym typeface="Trebuchet MS"/>
              </a:rPr>
              <a:t> offers a service that rapidly analyzes images and video clips to recognize 10,000 different objects or types of scenes</a:t>
            </a:r>
            <a:endParaRPr dirty="0"/>
          </a:p>
          <a:p>
            <a:pPr marL="171155" marR="0" lvl="0" indent="-17115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This capability can be used for extremely targeted advertising, for example:</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Showing a Starbucks ad whenever coffee appears in a video</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Rapidly scanning security footage</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Searching through your personal video archive for your child’s first steps</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www.technologyreview.com</a:t>
            </a:r>
            <a:r>
              <a:rPr lang="en-US" sz="570" b="0" i="1" u="none" strike="noStrike" cap="none" dirty="0">
                <a:solidFill>
                  <a:schemeClr val="dk1"/>
                </a:solidFill>
                <a:latin typeface="Trebuchet MS"/>
                <a:ea typeface="Trebuchet MS"/>
                <a:cs typeface="Trebuchet MS"/>
                <a:sym typeface="Trebuchet MS"/>
              </a:rPr>
              <a:t>/news/534631/a-startups-neural-network-can-understand-video/</a:t>
            </a:r>
            <a:endParaRPr dirty="0"/>
          </a:p>
          <a:p>
            <a:pPr marL="0" marR="0" lvl="0" indent="0" algn="l" rtl="0">
              <a:lnSpc>
                <a:spcPct val="80000"/>
              </a:lnSpc>
              <a:spcBef>
                <a:spcPts val="0"/>
              </a:spcBef>
              <a:spcAft>
                <a:spcPts val="0"/>
              </a:spcAft>
              <a:buClr>
                <a:schemeClr val="dk1"/>
              </a:buClr>
              <a:buSzPts val="570"/>
              <a:buFont typeface="Arial"/>
              <a:buNone/>
            </a:pPr>
            <a:endParaRPr sz="57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570"/>
              <a:buFont typeface="Arial"/>
              <a:buNone/>
            </a:pPr>
            <a:r>
              <a:rPr lang="en-US" sz="570" b="0" i="0" u="none" strike="noStrike" cap="none" dirty="0">
                <a:solidFill>
                  <a:schemeClr val="dk1"/>
                </a:solidFill>
                <a:latin typeface="Calibri"/>
                <a:ea typeface="Calibri"/>
                <a:cs typeface="Calibri"/>
                <a:sym typeface="Calibri"/>
              </a:rPr>
              <a:t>Some people, including Bloomberg and the World Economic Forums, have even started referring to it as the 4</a:t>
            </a:r>
            <a:r>
              <a:rPr lang="en-US" sz="570" b="0" i="0" u="none" strike="noStrike" cap="none" baseline="30000" dirty="0">
                <a:solidFill>
                  <a:schemeClr val="dk1"/>
                </a:solidFill>
                <a:latin typeface="Calibri"/>
                <a:ea typeface="Calibri"/>
                <a:cs typeface="Calibri"/>
                <a:sym typeface="Calibri"/>
              </a:rPr>
              <a:t>th</a:t>
            </a:r>
            <a:r>
              <a:rPr lang="en-US" sz="570" b="0" i="0" u="none" strike="noStrike" cap="none" dirty="0">
                <a:solidFill>
                  <a:schemeClr val="dk1"/>
                </a:solidFill>
                <a:latin typeface="Calibri"/>
                <a:ea typeface="Calibri"/>
                <a:cs typeface="Calibri"/>
                <a:sym typeface="Calibri"/>
              </a:rPr>
              <a:t> industrial revolution.</a:t>
            </a:r>
            <a:endParaRPr dirty="0"/>
          </a:p>
          <a:p>
            <a:pPr marL="0" marR="0" lvl="0" indent="0" algn="l" rtl="0">
              <a:lnSpc>
                <a:spcPct val="80000"/>
              </a:lnSpc>
              <a:spcBef>
                <a:spcPts val="0"/>
              </a:spcBef>
              <a:spcAft>
                <a:spcPts val="0"/>
              </a:spcAft>
              <a:buClr>
                <a:schemeClr val="dk1"/>
              </a:buClr>
              <a:buSzPts val="570"/>
              <a:buFont typeface="Arial"/>
              <a:buNone/>
            </a:pPr>
            <a:r>
              <a:rPr lang="en-US" sz="570" b="0" i="1" u="none" strike="noStrike" cap="none" dirty="0">
                <a:solidFill>
                  <a:schemeClr val="dk1"/>
                </a:solidFill>
                <a:latin typeface="Calibri"/>
                <a:ea typeface="Calibri"/>
                <a:cs typeface="Calibri"/>
                <a:sym typeface="Calibri"/>
              </a:rPr>
              <a:t>References:</a:t>
            </a:r>
            <a:endParaRPr dirty="0"/>
          </a:p>
          <a:p>
            <a:pPr marL="170885" marR="0" lvl="0" indent="-170885" algn="l" rtl="0">
              <a:lnSpc>
                <a:spcPct val="80000"/>
              </a:lnSpc>
              <a:spcBef>
                <a:spcPts val="0"/>
              </a:spcBef>
              <a:spcAft>
                <a:spcPts val="0"/>
              </a:spcAft>
              <a:buClr>
                <a:schemeClr val="dk1"/>
              </a:buClr>
              <a:buSzPts val="570"/>
              <a:buFont typeface="Arial"/>
              <a:buChar char="•"/>
            </a:pPr>
            <a:r>
              <a:rPr lang="en-US" sz="570" b="0" i="1" u="none" strike="noStrike" cap="none" dirty="0">
                <a:solidFill>
                  <a:schemeClr val="dk1"/>
                </a:solidFill>
                <a:latin typeface="Calibri"/>
                <a:ea typeface="Calibri"/>
                <a:cs typeface="Calibri"/>
                <a:sym typeface="Calibri"/>
              </a:rPr>
              <a:t>https://</a:t>
            </a:r>
            <a:r>
              <a:rPr lang="en-US" sz="570" b="0" i="1" u="none" strike="noStrike" cap="none" dirty="0" err="1">
                <a:solidFill>
                  <a:schemeClr val="dk1"/>
                </a:solidFill>
                <a:latin typeface="Calibri"/>
                <a:ea typeface="Calibri"/>
                <a:cs typeface="Calibri"/>
                <a:sym typeface="Calibri"/>
              </a:rPr>
              <a:t>www.bloomberg.com</a:t>
            </a:r>
            <a:r>
              <a:rPr lang="en-US" sz="570" b="0" i="1" u="none" strike="noStrike" cap="none" dirty="0">
                <a:solidFill>
                  <a:schemeClr val="dk1"/>
                </a:solidFill>
                <a:latin typeface="Calibri"/>
                <a:ea typeface="Calibri"/>
                <a:cs typeface="Calibri"/>
                <a:sym typeface="Calibri"/>
              </a:rPr>
              <a:t>/news/articles/2016-05-20/forward-thinking-robots-and-ai-spur-the-fourth-industrial-revolution</a:t>
            </a:r>
            <a:endParaRPr dirty="0"/>
          </a:p>
          <a:p>
            <a:pPr marL="170885" marR="0" lvl="0" indent="-170885" algn="l" rtl="0">
              <a:lnSpc>
                <a:spcPct val="80000"/>
              </a:lnSpc>
              <a:spcBef>
                <a:spcPts val="0"/>
              </a:spcBef>
              <a:spcAft>
                <a:spcPts val="0"/>
              </a:spcAft>
              <a:buClr>
                <a:schemeClr val="dk1"/>
              </a:buClr>
              <a:buSzPts val="570"/>
              <a:buFont typeface="Arial"/>
              <a:buChar char="•"/>
            </a:pPr>
            <a:r>
              <a:rPr lang="en-US" sz="570" b="0" i="1" u="none" strike="noStrike" cap="none" dirty="0">
                <a:solidFill>
                  <a:schemeClr val="dk1"/>
                </a:solidFill>
                <a:latin typeface="Calibri"/>
                <a:ea typeface="Calibri"/>
                <a:cs typeface="Calibri"/>
                <a:sym typeface="Calibri"/>
              </a:rPr>
              <a:t>https://</a:t>
            </a:r>
            <a:r>
              <a:rPr lang="en-US" sz="570" b="0" i="1" u="none" strike="noStrike" cap="none" dirty="0" err="1">
                <a:solidFill>
                  <a:schemeClr val="dk1"/>
                </a:solidFill>
                <a:latin typeface="Calibri"/>
                <a:ea typeface="Calibri"/>
                <a:cs typeface="Calibri"/>
                <a:sym typeface="Calibri"/>
              </a:rPr>
              <a:t>www.weforum.org</a:t>
            </a:r>
            <a:r>
              <a:rPr lang="en-US" sz="570" b="0" i="1" u="none" strike="noStrike" cap="none" dirty="0">
                <a:solidFill>
                  <a:schemeClr val="dk1"/>
                </a:solidFill>
                <a:latin typeface="Calibri"/>
                <a:ea typeface="Calibri"/>
                <a:cs typeface="Calibri"/>
                <a:sym typeface="Calibri"/>
              </a:rPr>
              <a:t>/agenda/2016/01/the-fourth-industrial-revolution-what-it-means-and-how-to-respond/</a:t>
            </a:r>
            <a:endParaRPr sz="570" b="0" i="1"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570"/>
              <a:buFont typeface="Arial"/>
              <a:buNone/>
            </a:pPr>
            <a:endParaRPr sz="57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None/>
            </a:pPr>
            <a:endParaRPr sz="570" b="0" i="0" u="none" strike="noStrike" cap="none" dirty="0">
              <a:solidFill>
                <a:schemeClr val="dk1"/>
              </a:solidFill>
              <a:latin typeface="Calibri"/>
              <a:ea typeface="Calibri"/>
              <a:cs typeface="Calibri"/>
              <a:sym typeface="Calibri"/>
            </a:endParaRPr>
          </a:p>
        </p:txBody>
      </p:sp>
      <p:sp>
        <p:nvSpPr>
          <p:cNvPr id="660" name="Shape 66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8</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59291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Shape 68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017" b="0" i="0" u="none" strike="noStrike" cap="none" dirty="0">
                <a:solidFill>
                  <a:schemeClr val="dk1"/>
                </a:solidFill>
                <a:latin typeface="Calibri"/>
                <a:ea typeface="Calibri"/>
                <a:cs typeface="Calibri"/>
                <a:sym typeface="Calibri"/>
              </a:rPr>
              <a:t>Outside of industry, deep learning is changing the way we answer big questions.</a:t>
            </a:r>
            <a:endParaRPr dirty="0"/>
          </a:p>
          <a:p>
            <a:pPr marL="0" marR="0" lvl="0" indent="0" algn="l" rtl="0">
              <a:lnSpc>
                <a:spcPct val="80000"/>
              </a:lnSpc>
              <a:spcBef>
                <a:spcPts val="0"/>
              </a:spcBef>
              <a:spcAft>
                <a:spcPts val="0"/>
              </a:spcAft>
              <a:buNone/>
            </a:pPr>
            <a:endParaRPr sz="1017" b="1" i="0" u="none" strike="noStrike" cap="none" dirty="0">
              <a:solidFill>
                <a:srgbClr val="000000"/>
              </a:solidFill>
              <a:latin typeface="Calibri"/>
              <a:ea typeface="Calibri"/>
              <a:cs typeface="Calibri"/>
              <a:sym typeface="Calibri"/>
            </a:endParaRPr>
          </a:p>
          <a:p>
            <a:pPr marL="0" marR="0" lvl="0" indent="0" algn="l" rtl="0">
              <a:lnSpc>
                <a:spcPct val="80000"/>
              </a:lnSpc>
              <a:spcBef>
                <a:spcPts val="0"/>
              </a:spcBef>
              <a:spcAft>
                <a:spcPts val="0"/>
              </a:spcAft>
              <a:buNone/>
            </a:pPr>
            <a:r>
              <a:rPr lang="en-US" sz="1017" b="1" i="0" u="none" strike="noStrike" cap="none" dirty="0">
                <a:solidFill>
                  <a:srgbClr val="000000"/>
                </a:solidFill>
                <a:latin typeface="Calibri"/>
                <a:ea typeface="Calibri"/>
                <a:cs typeface="Calibri"/>
                <a:sym typeface="Calibri"/>
              </a:rPr>
              <a:t>“SEEING” GRAVITY IN REAL TIME </a:t>
            </a:r>
            <a:endParaRPr dirty="0"/>
          </a:p>
          <a:p>
            <a:pPr marL="0" marR="0" lvl="0" indent="0" algn="l" rtl="0">
              <a:lnSpc>
                <a:spcPct val="90000"/>
              </a:lnSpc>
              <a:spcBef>
                <a:spcPts val="0"/>
              </a:spcBef>
              <a:spcAft>
                <a:spcPts val="0"/>
              </a:spcAft>
              <a:buNone/>
            </a:pPr>
            <a:r>
              <a:rPr lang="en-US" sz="1017" b="0" i="0" u="none" strike="noStrike" cap="none" dirty="0">
                <a:solidFill>
                  <a:schemeClr val="dk1"/>
                </a:solidFill>
                <a:latin typeface="Trebuchet MS"/>
                <a:ea typeface="Trebuchet MS"/>
                <a:cs typeface="Trebuchet MS"/>
                <a:sym typeface="Trebuchet MS"/>
              </a:rPr>
              <a:t>In September 2015, 100 years after Einstein predicted them, deep learning assisted astronomers in observing gravitational waves for the first time. “Seeing” gravity —a feat that Einstein doubted would ever be achieved— opened the door to a new class of astrophysics, along with daunting new challenges.</a:t>
            </a:r>
            <a:endParaRPr sz="1017"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br>
              <a:rPr lang="en-US" sz="1017" b="0" i="0" u="none" strike="noStrike" cap="none" dirty="0">
                <a:solidFill>
                  <a:schemeClr val="dk1"/>
                </a:solidFill>
                <a:latin typeface="Calibri"/>
                <a:ea typeface="Calibri"/>
                <a:cs typeface="Calibri"/>
                <a:sym typeface="Calibri"/>
              </a:rPr>
            </a:br>
            <a:r>
              <a:rPr lang="en-US" sz="1017" b="0" i="0" u="none" strike="noStrike" cap="none" dirty="0">
                <a:solidFill>
                  <a:schemeClr val="dk1"/>
                </a:solidFill>
                <a:latin typeface="Calibri"/>
                <a:ea typeface="Calibri"/>
                <a:cs typeface="Calibri"/>
                <a:sym typeface="Calibri"/>
              </a:rPr>
              <a:t>These new challenges are being faced with </a:t>
            </a:r>
            <a:r>
              <a:rPr lang="en-US" sz="1017" b="0" i="0" u="none" strike="noStrike" cap="none" dirty="0">
                <a:solidFill>
                  <a:schemeClr val="dk1"/>
                </a:solidFill>
                <a:latin typeface="Trebuchet MS"/>
                <a:ea typeface="Trebuchet MS"/>
                <a:cs typeface="Trebuchet MS"/>
                <a:sym typeface="Trebuchet MS"/>
              </a:rPr>
              <a:t>deep learning to process gravitational wave data more than 100 times faster than its previous machine learning methods — making real-time analysis possible and putting us one step closer to understanding the universe’s oldest secrets.</a:t>
            </a:r>
            <a:endParaRPr sz="1017"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None/>
            </a:pPr>
            <a:endParaRPr sz="1295"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en-US" sz="1017" b="1" i="0" u="none" strike="noStrike" cap="none" dirty="0">
                <a:solidFill>
                  <a:schemeClr val="dk1"/>
                </a:solidFill>
                <a:latin typeface="Trebuchet MS"/>
                <a:ea typeface="Trebuchet MS"/>
                <a:cs typeface="Trebuchet MS"/>
                <a:sym typeface="Trebuchet MS"/>
              </a:rPr>
              <a:t>Accelerating Drug Discovery with AI</a:t>
            </a:r>
            <a:endParaRPr sz="1017" b="1" i="0" u="none" strike="noStrike" cap="none" dirty="0">
              <a:solidFill>
                <a:schemeClr val="dk1"/>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017" b="0" i="0" u="none" strike="noStrike" cap="none" dirty="0">
                <a:solidFill>
                  <a:schemeClr val="dk1"/>
                </a:solidFill>
                <a:latin typeface="Trebuchet MS"/>
                <a:ea typeface="Trebuchet MS"/>
                <a:cs typeface="Trebuchet MS"/>
                <a:sym typeface="Trebuchet MS"/>
              </a:rPr>
              <a:t>It takes an </a:t>
            </a:r>
            <a:r>
              <a:rPr lang="en-US" sz="1017" b="1" i="0" u="none" strike="noStrike" cap="none" dirty="0">
                <a:solidFill>
                  <a:schemeClr val="dk1"/>
                </a:solidFill>
                <a:latin typeface="Trebuchet MS"/>
                <a:ea typeface="Trebuchet MS"/>
                <a:cs typeface="Trebuchet MS"/>
                <a:sym typeface="Trebuchet MS"/>
              </a:rPr>
              <a:t>average of 12 years and $2.6 billion to bring a new drug to market</a:t>
            </a:r>
            <a:r>
              <a:rPr lang="en-US" sz="1017" b="0" i="0" u="none" strike="noStrike" cap="none" dirty="0">
                <a:solidFill>
                  <a:schemeClr val="dk1"/>
                </a:solidFill>
                <a:latin typeface="Trebuchet MS"/>
                <a:ea typeface="Trebuchet MS"/>
                <a:cs typeface="Trebuchet MS"/>
                <a:sym typeface="Trebuchet MS"/>
              </a:rPr>
              <a:t>. Effective and affordable medical care in the future will depend on breakthroughs to speed the process. Molecular energetics, where millions of molecules are scanned to determine how they interact with each other, promises to do just that, but it requires an enormous amount of computing power. </a:t>
            </a:r>
            <a:endParaRPr dirty="0"/>
          </a:p>
          <a:p>
            <a:pPr marL="0" marR="0" lvl="0" indent="0" algn="l" rtl="0">
              <a:lnSpc>
                <a:spcPct val="90000"/>
              </a:lnSpc>
              <a:spcBef>
                <a:spcPts val="0"/>
              </a:spcBef>
              <a:spcAft>
                <a:spcPts val="0"/>
              </a:spcAft>
              <a:buNone/>
            </a:pPr>
            <a:br>
              <a:rPr lang="en-US" sz="1017" b="0" i="0" u="none" strike="noStrike" cap="none" dirty="0">
                <a:solidFill>
                  <a:schemeClr val="dk1"/>
                </a:solidFill>
                <a:latin typeface="Trebuchet MS"/>
                <a:ea typeface="Trebuchet MS"/>
                <a:cs typeface="Trebuchet MS"/>
                <a:sym typeface="Trebuchet MS"/>
              </a:rPr>
            </a:br>
            <a:r>
              <a:rPr lang="en-US" sz="1017" b="0" i="0" u="none" strike="noStrike" cap="none" dirty="0">
                <a:solidFill>
                  <a:schemeClr val="dk1"/>
                </a:solidFill>
                <a:latin typeface="Trebuchet MS"/>
                <a:ea typeface="Trebuchet MS"/>
                <a:cs typeface="Trebuchet MS"/>
                <a:sym typeface="Trebuchet MS"/>
              </a:rPr>
              <a:t>Today’s </a:t>
            </a:r>
            <a:r>
              <a:rPr lang="en-US" sz="1017" b="1" i="0" u="none" strike="noStrike" cap="none" dirty="0">
                <a:solidFill>
                  <a:schemeClr val="dk1"/>
                </a:solidFill>
                <a:latin typeface="Trebuchet MS"/>
                <a:ea typeface="Trebuchet MS"/>
                <a:cs typeface="Trebuchet MS"/>
                <a:sym typeface="Trebuchet MS"/>
              </a:rPr>
              <a:t>CPU-based methods</a:t>
            </a:r>
            <a:r>
              <a:rPr lang="en-US" sz="1017" b="0" i="0" u="none" strike="noStrike" cap="none" dirty="0">
                <a:solidFill>
                  <a:schemeClr val="dk1"/>
                </a:solidFill>
                <a:latin typeface="Trebuchet MS"/>
                <a:ea typeface="Trebuchet MS"/>
                <a:cs typeface="Trebuchet MS"/>
                <a:sym typeface="Trebuchet MS"/>
              </a:rPr>
              <a:t> can process as many as </a:t>
            </a:r>
            <a:r>
              <a:rPr lang="en-US" sz="1017" b="1" i="0" u="none" strike="noStrike" cap="none" dirty="0">
                <a:solidFill>
                  <a:schemeClr val="dk1"/>
                </a:solidFill>
                <a:latin typeface="Trebuchet MS"/>
                <a:ea typeface="Trebuchet MS"/>
                <a:cs typeface="Trebuchet MS"/>
                <a:sym typeface="Trebuchet MS"/>
              </a:rPr>
              <a:t>two million candidates per year</a:t>
            </a:r>
            <a:r>
              <a:rPr lang="en-US" sz="1017" b="0" i="0" u="none" strike="noStrike" cap="none" dirty="0">
                <a:solidFill>
                  <a:schemeClr val="dk1"/>
                </a:solidFill>
                <a:latin typeface="Trebuchet MS"/>
                <a:ea typeface="Trebuchet MS"/>
                <a:cs typeface="Trebuchet MS"/>
                <a:sym typeface="Trebuchet MS"/>
              </a:rPr>
              <a:t>, but researchers at the Universities of Florida and North Carolina have developed a way to use GPU-based deep learning to accomplish the </a:t>
            </a:r>
            <a:r>
              <a:rPr lang="en-US" sz="1017" b="1" i="0" u="none" strike="noStrike" cap="none" dirty="0">
                <a:solidFill>
                  <a:schemeClr val="dk1"/>
                </a:solidFill>
                <a:latin typeface="Trebuchet MS"/>
                <a:ea typeface="Trebuchet MS"/>
                <a:cs typeface="Trebuchet MS"/>
                <a:sym typeface="Trebuchet MS"/>
              </a:rPr>
              <a:t>same work in under two minutes</a:t>
            </a:r>
            <a:r>
              <a:rPr lang="en-US" sz="1017" b="0" i="0" u="none" strike="noStrike" cap="none" dirty="0">
                <a:solidFill>
                  <a:schemeClr val="dk1"/>
                </a:solidFill>
                <a:latin typeface="Trebuchet MS"/>
                <a:ea typeface="Trebuchet MS"/>
                <a:cs typeface="Trebuchet MS"/>
                <a:sym typeface="Trebuchet MS"/>
              </a:rPr>
              <a:t>. Its speed and accuracy could start a revolution in computational chemistry — and forever change the way we discover the medicines of the future.</a:t>
            </a:r>
            <a:endParaRPr dirty="0"/>
          </a:p>
          <a:p>
            <a:pPr marL="0" marR="0" lvl="0" indent="0" algn="l" rtl="0">
              <a:lnSpc>
                <a:spcPct val="90000"/>
              </a:lnSpc>
              <a:spcBef>
                <a:spcPts val="0"/>
              </a:spcBef>
              <a:spcAft>
                <a:spcPts val="0"/>
              </a:spcAft>
              <a:buClr>
                <a:schemeClr val="dk1"/>
              </a:buClr>
              <a:buSzPts val="1110"/>
              <a:buFont typeface="Calibri"/>
              <a:buNone/>
            </a:pPr>
            <a:endParaRPr sz="1110" b="0" i="0" u="none" strike="noStrike" cap="none" dirty="0">
              <a:solidFill>
                <a:schemeClr val="dk1"/>
              </a:solidFill>
              <a:latin typeface="Calibri"/>
              <a:ea typeface="Calibri"/>
              <a:cs typeface="Calibri"/>
              <a:sym typeface="Calibri"/>
            </a:endParaRPr>
          </a:p>
        </p:txBody>
      </p:sp>
      <p:sp>
        <p:nvSpPr>
          <p:cNvPr id="683" name="Shape 68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4690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588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14"/>
        <p:cNvGrpSpPr/>
        <p:nvPr/>
      </p:nvGrpSpPr>
      <p:grpSpPr>
        <a:xfrm>
          <a:off x="0" y="0"/>
          <a:ext cx="0" cy="0"/>
          <a:chOff x="0" y="0"/>
          <a:chExt cx="0" cy="0"/>
        </a:xfrm>
      </p:grpSpPr>
      <p:sp>
        <p:nvSpPr>
          <p:cNvPr id="17" name="Shape 17"/>
          <p:cNvSpPr txBox="1">
            <a:spLocks noGrp="1"/>
          </p:cNvSpPr>
          <p:nvPr>
            <p:ph type="subTitle" idx="1"/>
          </p:nvPr>
        </p:nvSpPr>
        <p:spPr>
          <a:xfrm>
            <a:off x="545524" y="5124780"/>
            <a:ext cx="6730000" cy="410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222"/>
              <a:buFont typeface="Trebuchet MS"/>
              <a:buNone/>
              <a:defRPr sz="2222" b="0" i="0" u="none" strike="noStrike" cap="none">
                <a:solidFill>
                  <a:srgbClr val="595959"/>
                </a:solidFill>
                <a:latin typeface="Trebuchet MS"/>
                <a:ea typeface="Trebuchet MS"/>
                <a:cs typeface="Trebuchet MS"/>
                <a:sym typeface="Trebuchet MS"/>
              </a:defRPr>
            </a:lvl1pPr>
            <a:lvl2pPr marR="0" lvl="1"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R="0" lvl="3" algn="l" rtl="0">
              <a:lnSpc>
                <a:spcPct val="100000"/>
              </a:lnSpc>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dirty="0"/>
          </a:p>
        </p:txBody>
      </p:sp>
      <p:sp>
        <p:nvSpPr>
          <p:cNvPr id="18" name="Shape 18"/>
          <p:cNvSpPr txBox="1">
            <a:spLocks noGrp="1"/>
          </p:cNvSpPr>
          <p:nvPr>
            <p:ph type="title"/>
          </p:nvPr>
        </p:nvSpPr>
        <p:spPr>
          <a:xfrm>
            <a:off x="545524" y="3816230"/>
            <a:ext cx="6730000" cy="10920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4889"/>
              <a:buFont typeface="Trebuchet MS"/>
              <a:buNone/>
              <a:defRPr sz="4889"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dirty="0"/>
          </a:p>
        </p:txBody>
      </p:sp>
      <p:cxnSp>
        <p:nvCxnSpPr>
          <p:cNvPr id="19" name="Shape 19"/>
          <p:cNvCxnSpPr/>
          <p:nvPr/>
        </p:nvCxnSpPr>
        <p:spPr>
          <a:xfrm>
            <a:off x="648153" y="4989988"/>
            <a:ext cx="6062999"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553720" y="727058"/>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209" name="Shape 209"/>
          <p:cNvSpPr txBox="1">
            <a:spLocks noGrp="1"/>
          </p:cNvSpPr>
          <p:nvPr>
            <p:ph type="body" idx="1"/>
          </p:nvPr>
        </p:nvSpPr>
        <p:spPr>
          <a:xfrm>
            <a:off x="553721" y="2346291"/>
            <a:ext cx="5494514" cy="4103912"/>
          </a:xfrm>
          <a:prstGeom prst="rect">
            <a:avLst/>
          </a:prstGeom>
          <a:noFill/>
          <a:ln>
            <a:noFill/>
          </a:ln>
        </p:spPr>
        <p:txBody>
          <a:bodyPr spcFirstLastPara="1" wrap="square" lIns="91425" tIns="91425" rIns="91425" bIns="91425" anchor="t" anchorCtr="0"/>
          <a:lstStyle>
            <a:lvl1pPr marL="457200" marR="0" lvl="0" indent="-397954" algn="l" rtl="0">
              <a:lnSpc>
                <a:spcPct val="90000"/>
              </a:lnSpc>
              <a:spcBef>
                <a:spcPts val="1000"/>
              </a:spcBef>
              <a:spcAft>
                <a:spcPts val="0"/>
              </a:spcAft>
              <a:buClr>
                <a:schemeClr val="dk1"/>
              </a:buClr>
              <a:buSzPts val="2667"/>
              <a:buFont typeface="Trebuchet MS"/>
              <a:buChar char="•"/>
              <a:defRPr sz="2667" b="0" i="0" u="none" strike="noStrike" cap="none">
                <a:solidFill>
                  <a:schemeClr val="dk2"/>
                </a:solidFill>
                <a:latin typeface="Trebuchet MS"/>
                <a:ea typeface="Trebuchet MS"/>
                <a:cs typeface="Trebuchet MS"/>
                <a:sym typeface="Trebuchet MS"/>
              </a:defRPr>
            </a:lvl1pPr>
            <a:lvl2pPr marL="914400" marR="0" lvl="1"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10" name="Shape 210"/>
          <p:cNvSpPr txBox="1">
            <a:spLocks noGrp="1"/>
          </p:cNvSpPr>
          <p:nvPr>
            <p:ph type="body" idx="2"/>
          </p:nvPr>
        </p:nvSpPr>
        <p:spPr>
          <a:xfrm>
            <a:off x="6143767" y="2346291"/>
            <a:ext cx="5494513" cy="4103912"/>
          </a:xfrm>
          <a:prstGeom prst="rect">
            <a:avLst/>
          </a:prstGeom>
          <a:noFill/>
          <a:ln>
            <a:noFill/>
          </a:ln>
        </p:spPr>
        <p:txBody>
          <a:bodyPr spcFirstLastPara="1" wrap="square" lIns="91425" tIns="91425" rIns="91425" bIns="91425" anchor="t" anchorCtr="0"/>
          <a:lstStyle>
            <a:lvl1pPr marL="457200" marR="0" lvl="0" indent="-397954" algn="l" rtl="0">
              <a:lnSpc>
                <a:spcPct val="90000"/>
              </a:lnSpc>
              <a:spcBef>
                <a:spcPts val="1000"/>
              </a:spcBef>
              <a:spcAft>
                <a:spcPts val="0"/>
              </a:spcAft>
              <a:buClr>
                <a:schemeClr val="dk1"/>
              </a:buClr>
              <a:buSzPts val="2667"/>
              <a:buFont typeface="Trebuchet MS"/>
              <a:buChar char="•"/>
              <a:defRPr sz="2667" b="0" i="0" u="none" strike="noStrike" cap="none">
                <a:solidFill>
                  <a:schemeClr val="dk2"/>
                </a:solidFill>
                <a:latin typeface="Trebuchet MS"/>
                <a:ea typeface="Trebuchet MS"/>
                <a:cs typeface="Trebuchet MS"/>
                <a:sym typeface="Trebuchet MS"/>
              </a:defRPr>
            </a:lvl1pPr>
            <a:lvl2pPr marL="914400" marR="0" lvl="1"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11" name="Shape 211"/>
          <p:cNvSpPr txBox="1">
            <a:spLocks noGrp="1"/>
          </p:cNvSpPr>
          <p:nvPr>
            <p:ph type="body" idx="3"/>
          </p:nvPr>
        </p:nvSpPr>
        <p:spPr>
          <a:xfrm>
            <a:off x="553720" y="1311743"/>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224" name="Shape 22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69697" algn="l" rtl="0">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L="2286000" marR="0" lvl="4"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L="2743200" marR="0" lvl="5"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25" name="Shape 225"/>
          <p:cNvSpPr txBox="1">
            <a:spLocks noGrp="1"/>
          </p:cNvSpPr>
          <p:nvPr>
            <p:ph type="sldNum" idx="12"/>
          </p:nvPr>
        </p:nvSpPr>
        <p:spPr>
          <a:xfrm>
            <a:off x="10659593" y="6271500"/>
            <a:ext cx="731600" cy="524800"/>
          </a:xfrm>
          <a:prstGeom prst="rect">
            <a:avLst/>
          </a:prstGeom>
          <a:noFill/>
          <a:ln>
            <a:noFill/>
          </a:ln>
        </p:spPr>
        <p:txBody>
          <a:bodyPr spcFirstLastPara="1" wrap="square" lIns="109700" tIns="109700" rIns="109700" bIns="109700" anchor="ctr" anchorCtr="0">
            <a:noAutofit/>
          </a:bodyPr>
          <a:lstStyle>
            <a:lvl1pPr marL="0" marR="0" lvl="0" indent="0" algn="l" rtl="0">
              <a:spcBef>
                <a:spcPts val="0"/>
              </a:spcBef>
              <a:buNone/>
              <a:defRPr sz="1800">
                <a:solidFill>
                  <a:schemeClr val="dk2"/>
                </a:solidFill>
                <a:latin typeface="Trebuchet MS"/>
                <a:ea typeface="Trebuchet MS"/>
                <a:cs typeface="Trebuchet MS"/>
                <a:sym typeface="Trebuchet MS"/>
              </a:defRPr>
            </a:lvl1pPr>
            <a:lvl2pPr marL="0" marR="0" lvl="1" indent="0" algn="l" rtl="0">
              <a:spcBef>
                <a:spcPts val="0"/>
              </a:spcBef>
              <a:buNone/>
              <a:defRPr sz="1800">
                <a:solidFill>
                  <a:schemeClr val="dk2"/>
                </a:solidFill>
                <a:latin typeface="Trebuchet MS"/>
                <a:ea typeface="Trebuchet MS"/>
                <a:cs typeface="Trebuchet MS"/>
                <a:sym typeface="Trebuchet MS"/>
              </a:defRPr>
            </a:lvl2pPr>
            <a:lvl3pPr marL="0" marR="0" lvl="2" indent="0" algn="l" rtl="0">
              <a:spcBef>
                <a:spcPts val="0"/>
              </a:spcBef>
              <a:buNone/>
              <a:defRPr sz="1800">
                <a:solidFill>
                  <a:schemeClr val="dk2"/>
                </a:solidFill>
                <a:latin typeface="Trebuchet MS"/>
                <a:ea typeface="Trebuchet MS"/>
                <a:cs typeface="Trebuchet MS"/>
                <a:sym typeface="Trebuchet MS"/>
              </a:defRPr>
            </a:lvl3pPr>
            <a:lvl4pPr marL="0" marR="0" lvl="3" indent="0" algn="l" rtl="0">
              <a:spcBef>
                <a:spcPts val="0"/>
              </a:spcBef>
              <a:buNone/>
              <a:defRPr sz="1800">
                <a:solidFill>
                  <a:schemeClr val="dk2"/>
                </a:solidFill>
                <a:latin typeface="Trebuchet MS"/>
                <a:ea typeface="Trebuchet MS"/>
                <a:cs typeface="Trebuchet MS"/>
                <a:sym typeface="Trebuchet MS"/>
              </a:defRPr>
            </a:lvl4pPr>
            <a:lvl5pPr marL="0" marR="0" lvl="4" indent="0" algn="l" rtl="0">
              <a:spcBef>
                <a:spcPts val="0"/>
              </a:spcBef>
              <a:buNone/>
              <a:defRPr sz="1800">
                <a:solidFill>
                  <a:schemeClr val="dk2"/>
                </a:solidFill>
                <a:latin typeface="Trebuchet MS"/>
                <a:ea typeface="Trebuchet MS"/>
                <a:cs typeface="Trebuchet MS"/>
                <a:sym typeface="Trebuchet MS"/>
              </a:defRPr>
            </a:lvl5pPr>
            <a:lvl6pPr marL="0" marR="0" lvl="5" indent="0" algn="l" rtl="0">
              <a:spcBef>
                <a:spcPts val="0"/>
              </a:spcBef>
              <a:buNone/>
              <a:defRPr sz="1800">
                <a:solidFill>
                  <a:schemeClr val="dk2"/>
                </a:solidFill>
                <a:latin typeface="Trebuchet MS"/>
                <a:ea typeface="Trebuchet MS"/>
                <a:cs typeface="Trebuchet MS"/>
                <a:sym typeface="Trebuchet MS"/>
              </a:defRPr>
            </a:lvl6pPr>
            <a:lvl7pPr marL="0" marR="0" lvl="6" indent="0" algn="l" rtl="0">
              <a:spcBef>
                <a:spcPts val="0"/>
              </a:spcBef>
              <a:buNone/>
              <a:defRPr sz="1800">
                <a:solidFill>
                  <a:schemeClr val="dk2"/>
                </a:solidFill>
                <a:latin typeface="Trebuchet MS"/>
                <a:ea typeface="Trebuchet MS"/>
                <a:cs typeface="Trebuchet MS"/>
                <a:sym typeface="Trebuchet MS"/>
              </a:defRPr>
            </a:lvl7pPr>
            <a:lvl8pPr marL="0" marR="0" lvl="7" indent="0" algn="l" rtl="0">
              <a:spcBef>
                <a:spcPts val="0"/>
              </a:spcBef>
              <a:buNone/>
              <a:defRPr sz="1800">
                <a:solidFill>
                  <a:schemeClr val="dk2"/>
                </a:solidFill>
                <a:latin typeface="Trebuchet MS"/>
                <a:ea typeface="Trebuchet MS"/>
                <a:cs typeface="Trebuchet MS"/>
                <a:sym typeface="Trebuchet MS"/>
              </a:defRPr>
            </a:lvl8pPr>
            <a:lvl9pPr marL="0" marR="0" lvl="8" indent="0" algn="l" rtl="0">
              <a:spcBef>
                <a:spcPts val="0"/>
              </a:spcBef>
              <a:buNone/>
              <a:defRPr sz="1800">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6"/>
        <p:cNvGrpSpPr/>
        <p:nvPr/>
      </p:nvGrpSpPr>
      <p:grpSpPr>
        <a:xfrm>
          <a:off x="0" y="0"/>
          <a:ext cx="0" cy="0"/>
          <a:chOff x="0" y="0"/>
          <a:chExt cx="0" cy="0"/>
        </a:xfrm>
      </p:grpSpPr>
      <p:sp>
        <p:nvSpPr>
          <p:cNvPr id="177" name="Shape 17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Trebuchet MS"/>
              <a:ea typeface="Trebuchet MS"/>
              <a:cs typeface="Trebuchet MS"/>
              <a:sym typeface="Trebuchet MS"/>
            </a:endParaRPr>
          </a:p>
        </p:txBody>
      </p:sp>
      <p:sp>
        <p:nvSpPr>
          <p:cNvPr id="178" name="Shape 178"/>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47396361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553721" y="386079"/>
            <a:ext cx="11084559" cy="5735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333" b="0" i="0" u="none" strike="noStrike" cap="none">
                <a:solidFill>
                  <a:srgbClr val="4A4F55"/>
                </a:solidFill>
                <a:latin typeface="Arial"/>
                <a:ea typeface="Arial"/>
                <a:cs typeface="Arial"/>
                <a:sym typeface="Arial"/>
              </a:defRPr>
            </a:lvl1pPr>
            <a:lvl2pPr marL="0" marR="0" lvl="1" indent="0" algn="l" rtl="0">
              <a:spcBef>
                <a:spcPts val="0"/>
              </a:spcBef>
              <a:spcAft>
                <a:spcPts val="0"/>
              </a:spcAft>
              <a:buNone/>
              <a:defRPr sz="2667"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2667"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2667"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2667" b="1" i="0" u="none" strike="noStrike" cap="none">
                <a:solidFill>
                  <a:srgbClr val="73B900"/>
                </a:solidFill>
                <a:latin typeface="Arial"/>
                <a:ea typeface="Arial"/>
                <a:cs typeface="Arial"/>
                <a:sym typeface="Arial"/>
              </a:defRPr>
            </a:lvl5pPr>
            <a:lvl6pPr marL="380982" marR="0" lvl="5" indent="-14095" algn="l" rtl="0">
              <a:spcBef>
                <a:spcPts val="0"/>
              </a:spcBef>
              <a:spcAft>
                <a:spcPts val="0"/>
              </a:spcAft>
              <a:buNone/>
              <a:defRPr sz="2667" b="1" i="0" u="none" strike="noStrike" cap="none">
                <a:solidFill>
                  <a:srgbClr val="73B900"/>
                </a:solidFill>
                <a:latin typeface="Arial"/>
                <a:ea typeface="Arial"/>
                <a:cs typeface="Arial"/>
                <a:sym typeface="Arial"/>
              </a:defRPr>
            </a:lvl6pPr>
            <a:lvl7pPr marL="761962" marR="0" lvl="6" indent="-14081" algn="l" rtl="0">
              <a:spcBef>
                <a:spcPts val="0"/>
              </a:spcBef>
              <a:spcAft>
                <a:spcPts val="0"/>
              </a:spcAft>
              <a:buNone/>
              <a:defRPr sz="2667" b="1" i="0" u="none" strike="noStrike" cap="none">
                <a:solidFill>
                  <a:srgbClr val="73B900"/>
                </a:solidFill>
                <a:latin typeface="Arial"/>
                <a:ea typeface="Arial"/>
                <a:cs typeface="Arial"/>
                <a:sym typeface="Arial"/>
              </a:defRPr>
            </a:lvl7pPr>
            <a:lvl8pPr marL="1142943" marR="0" lvl="7" indent="-14065" algn="l" rtl="0">
              <a:spcBef>
                <a:spcPts val="0"/>
              </a:spcBef>
              <a:spcAft>
                <a:spcPts val="0"/>
              </a:spcAft>
              <a:buNone/>
              <a:defRPr sz="2667" b="1" i="0" u="none" strike="noStrike" cap="none">
                <a:solidFill>
                  <a:srgbClr val="73B900"/>
                </a:solidFill>
                <a:latin typeface="Arial"/>
                <a:ea typeface="Arial"/>
                <a:cs typeface="Arial"/>
                <a:sym typeface="Arial"/>
              </a:defRPr>
            </a:lvl8pPr>
            <a:lvl9pPr marL="1523924" marR="0" lvl="8" indent="-14049" algn="l" rtl="0">
              <a:spcBef>
                <a:spcPts val="0"/>
              </a:spcBef>
              <a:spcAft>
                <a:spcPts val="0"/>
              </a:spcAft>
              <a:buNone/>
              <a:defRPr sz="2667" b="1" i="0" u="none" strike="noStrike" cap="none">
                <a:solidFill>
                  <a:srgbClr val="73B900"/>
                </a:solidFill>
                <a:latin typeface="Arial"/>
                <a:ea typeface="Arial"/>
                <a:cs typeface="Arial"/>
                <a:sym typeface="Arial"/>
              </a:defRPr>
            </a:lvl9pPr>
          </a:lstStyle>
          <a:p>
            <a:endParaRPr/>
          </a:p>
        </p:txBody>
      </p:sp>
      <p:sp>
        <p:nvSpPr>
          <p:cNvPr id="30" name="Shape 30"/>
          <p:cNvSpPr txBox="1">
            <a:spLocks noGrp="1"/>
          </p:cNvSpPr>
          <p:nvPr>
            <p:ph type="body" idx="1"/>
          </p:nvPr>
        </p:nvSpPr>
        <p:spPr>
          <a:xfrm>
            <a:off x="568673" y="1481667"/>
            <a:ext cx="11054080" cy="4963059"/>
          </a:xfrm>
          <a:prstGeom prst="rect">
            <a:avLst/>
          </a:prstGeom>
          <a:noFill/>
          <a:ln>
            <a:noFill/>
          </a:ln>
        </p:spPr>
        <p:txBody>
          <a:bodyPr lIns="91425" tIns="91425" rIns="91425" bIns="91425" anchor="t" anchorCtr="0"/>
          <a:lstStyle>
            <a:lvl1pPr marL="188735" marR="0" lvl="0" indent="-188735" algn="l" rtl="0">
              <a:lnSpc>
                <a:spcPct val="90000"/>
              </a:lnSpc>
              <a:spcBef>
                <a:spcPts val="250"/>
              </a:spcBef>
              <a:spcAft>
                <a:spcPts val="250"/>
              </a:spcAft>
              <a:buClr>
                <a:srgbClr val="6F6F6F"/>
              </a:buClr>
              <a:buSzPct val="100000"/>
              <a:buFont typeface="Arial"/>
              <a:buChar char="–"/>
              <a:defRPr sz="2000" b="0" i="0" u="none" strike="noStrike" cap="none">
                <a:solidFill>
                  <a:srgbClr val="4A4F55"/>
                </a:solidFill>
                <a:latin typeface="Arial"/>
                <a:ea typeface="Arial"/>
                <a:cs typeface="Arial"/>
                <a:sym typeface="Arial"/>
              </a:defRPr>
            </a:lvl1pPr>
            <a:lvl2pPr marL="700257" marR="0" lvl="1" indent="-164039"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2pPr>
            <a:lvl3pPr marL="894283" marR="0" lvl="2" indent="-132290"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3pPr>
            <a:lvl4pPr marL="1478947" marR="0" lvl="3" indent="-89017"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4pPr>
            <a:lvl5pPr marL="1764682" marR="0" lvl="4" indent="-92531"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dirty="0"/>
          </a:p>
        </p:txBody>
      </p:sp>
      <p:sp>
        <p:nvSpPr>
          <p:cNvPr id="31" name="Shape 31"/>
          <p:cNvSpPr txBox="1">
            <a:spLocks noGrp="1"/>
          </p:cNvSpPr>
          <p:nvPr>
            <p:ph type="body" idx="2"/>
          </p:nvPr>
        </p:nvSpPr>
        <p:spPr>
          <a:xfrm>
            <a:off x="553721" y="813153"/>
            <a:ext cx="11084559" cy="583847"/>
          </a:xfrm>
          <a:prstGeom prst="rect">
            <a:avLst/>
          </a:prstGeom>
          <a:noFill/>
          <a:ln>
            <a:noFill/>
          </a:ln>
        </p:spPr>
        <p:txBody>
          <a:bodyPr lIns="91425" tIns="91425" rIns="91425" bIns="91425" anchor="ctr" anchorCtr="0"/>
          <a:lstStyle>
            <a:lvl1pPr marL="0" marR="0" lvl="0" indent="0" algn="l" rtl="0">
              <a:lnSpc>
                <a:spcPct val="90000"/>
              </a:lnSpc>
              <a:spcBef>
                <a:spcPts val="250"/>
              </a:spcBef>
              <a:spcAft>
                <a:spcPts val="250"/>
              </a:spcAft>
              <a:buClr>
                <a:srgbClr val="6F6F6F"/>
              </a:buClr>
              <a:buFont typeface="Arial"/>
              <a:buNone/>
              <a:defRPr sz="2667" b="0" i="0" u="none" strike="noStrike" cap="none">
                <a:solidFill>
                  <a:schemeClr val="accent1"/>
                </a:solidFill>
                <a:latin typeface="Arial"/>
                <a:ea typeface="Arial"/>
                <a:cs typeface="Arial"/>
                <a:sym typeface="Arial"/>
              </a:defRPr>
            </a:lvl1pPr>
            <a:lvl2pPr marL="476226" marR="0" lvl="1" indent="-1056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2pPr>
            <a:lvl3pPr marL="907476" marR="0" lvl="2" indent="-437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3pPr>
            <a:lvl4pPr marL="1288456" marR="0" lvl="3" indent="-4358"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4pPr>
            <a:lvl5pPr marL="1574192" marR="0" lvl="4" indent="-7873"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347994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14"/>
        <p:cNvGrpSpPr/>
        <p:nvPr/>
      </p:nvGrpSpPr>
      <p:grpSpPr>
        <a:xfrm>
          <a:off x="0" y="0"/>
          <a:ext cx="0" cy="0"/>
          <a:chOff x="0" y="0"/>
          <a:chExt cx="0" cy="0"/>
        </a:xfrm>
      </p:grpSpPr>
      <p:sp>
        <p:nvSpPr>
          <p:cNvPr id="17" name="Shape 17"/>
          <p:cNvSpPr txBox="1">
            <a:spLocks noGrp="1"/>
          </p:cNvSpPr>
          <p:nvPr>
            <p:ph type="subTitle" idx="1"/>
          </p:nvPr>
        </p:nvSpPr>
        <p:spPr>
          <a:xfrm>
            <a:off x="545524" y="5124780"/>
            <a:ext cx="6730000" cy="410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222"/>
              <a:buFont typeface="Trebuchet MS"/>
              <a:buNone/>
              <a:defRPr sz="2222" b="0" i="0" u="none" strike="noStrike" cap="none">
                <a:solidFill>
                  <a:srgbClr val="595959"/>
                </a:solidFill>
                <a:latin typeface="Trebuchet MS"/>
                <a:ea typeface="Trebuchet MS"/>
                <a:cs typeface="Trebuchet MS"/>
                <a:sym typeface="Trebuchet MS"/>
              </a:defRPr>
            </a:lvl1pPr>
            <a:lvl2pPr marR="0" lvl="1"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R="0" lvl="3" algn="l" rtl="0">
              <a:lnSpc>
                <a:spcPct val="100000"/>
              </a:lnSpc>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dirty="0"/>
          </a:p>
        </p:txBody>
      </p:sp>
      <p:sp>
        <p:nvSpPr>
          <p:cNvPr id="18" name="Shape 18"/>
          <p:cNvSpPr txBox="1">
            <a:spLocks noGrp="1"/>
          </p:cNvSpPr>
          <p:nvPr>
            <p:ph type="title"/>
          </p:nvPr>
        </p:nvSpPr>
        <p:spPr>
          <a:xfrm>
            <a:off x="545524" y="3816230"/>
            <a:ext cx="6730000" cy="10920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4889"/>
              <a:buFont typeface="Trebuchet MS"/>
              <a:buNone/>
              <a:defRPr sz="4889"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dirty="0"/>
          </a:p>
        </p:txBody>
      </p:sp>
      <p:cxnSp>
        <p:nvCxnSpPr>
          <p:cNvPr id="19" name="Shape 19"/>
          <p:cNvCxnSpPr/>
          <p:nvPr/>
        </p:nvCxnSpPr>
        <p:spPr>
          <a:xfrm>
            <a:off x="648153" y="4989988"/>
            <a:ext cx="6062999" cy="0"/>
          </a:xfrm>
          <a:prstGeom prst="straightConnector1">
            <a:avLst/>
          </a:prstGeom>
          <a:noFill/>
          <a:ln w="9525" cap="rnd" cmpd="sng">
            <a:solidFill>
              <a:schemeClr val="accent4"/>
            </a:solidFill>
            <a:prstDash val="solid"/>
            <a:round/>
            <a:headEnd type="none" w="sm" len="sm"/>
            <a:tailEnd type="none" w="sm" len="sm"/>
          </a:ln>
        </p:spPr>
      </p:cxnSp>
    </p:spTree>
    <p:extLst>
      <p:ext uri="{BB962C8B-B14F-4D97-AF65-F5344CB8AC3E}">
        <p14:creationId xmlns:p14="http://schemas.microsoft.com/office/powerpoint/2010/main" val="185003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4" name="Shape 234"/>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5" name="Shape 2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6" name="Shape 2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7" name="Shape 2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Shape 23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0" name="Shape 240"/>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1" name="Shape 24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2" name="Shape 24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3" name="Shape 2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6" name="Shape 246"/>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47" name="Shape 24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8" name="Shape 24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9" name="Shape 2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2" name="Shape 25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3" name="Shape 253"/>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4" name="Shape 25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5" name="Shape 25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6" name="Shape 2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9" name="Shape 259"/>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0" name="Shape 260"/>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Shape 261"/>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2" name="Shape 262"/>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3" name="Shape 26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4" name="Shape 26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5" name="Shape 2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2"/>
        <p:cNvGrpSpPr/>
        <p:nvPr/>
      </p:nvGrpSpPr>
      <p:grpSpPr>
        <a:xfrm>
          <a:off x="0" y="0"/>
          <a:ext cx="0" cy="0"/>
          <a:chOff x="0" y="0"/>
          <a:chExt cx="0" cy="0"/>
        </a:xfrm>
      </p:grpSpPr>
      <p:sp>
        <p:nvSpPr>
          <p:cNvPr id="53" name="Shape 53"/>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54" name="Shape 54"/>
          <p:cNvSpPr txBox="1">
            <a:spLocks noGrp="1"/>
          </p:cNvSpPr>
          <p:nvPr>
            <p:ph type="title"/>
          </p:nvPr>
        </p:nvSpPr>
        <p:spPr>
          <a:xfrm>
            <a:off x="553719" y="703917"/>
            <a:ext cx="6579999" cy="687333"/>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40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
        <p:nvSpPr>
          <p:cNvPr id="55" name="Shape 55"/>
          <p:cNvSpPr txBox="1">
            <a:spLocks noGrp="1"/>
          </p:cNvSpPr>
          <p:nvPr>
            <p:ph type="body" idx="1"/>
          </p:nvPr>
        </p:nvSpPr>
        <p:spPr>
          <a:xfrm>
            <a:off x="568960" y="2336704"/>
            <a:ext cx="6562000" cy="41043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lnSpc>
                <a:spcPct val="100000"/>
              </a:lnSpc>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6" name="Shape 56"/>
          <p:cNvSpPr txBox="1">
            <a:spLocks noGrp="1"/>
          </p:cNvSpPr>
          <p:nvPr>
            <p:ph type="body" idx="2"/>
          </p:nvPr>
        </p:nvSpPr>
        <p:spPr>
          <a:xfrm>
            <a:off x="553719" y="1314815"/>
            <a:ext cx="6579999" cy="58399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8" name="Shape 58"/>
          <p:cNvSpPr txBox="1"/>
          <p:nvPr/>
        </p:nvSpPr>
        <p:spPr>
          <a:xfrm>
            <a:off x="10846948" y="6479205"/>
            <a:ext cx="356697" cy="17953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36"/>
              <a:buFont typeface="Trebuchet MS"/>
              <a:buNone/>
            </a:pPr>
            <a:fld id="{00000000-1234-1234-1234-123412341234}" type="slidenum">
              <a:rPr lang="en-US" sz="943" b="0" i="0" u="none" strike="noStrike" cap="none">
                <a:solidFill>
                  <a:schemeClr val="accent4"/>
                </a:solidFill>
                <a:latin typeface="Trebuchet MS"/>
                <a:ea typeface="Trebuchet MS"/>
                <a:cs typeface="Trebuchet MS"/>
                <a:sym typeface="Trebuchet MS"/>
              </a:rPr>
              <a:t>‹#›</a:t>
            </a:fld>
            <a:r>
              <a:rPr lang="en-US" sz="1167" b="0" i="0" u="none" strike="noStrike" cap="none">
                <a:solidFill>
                  <a:srgbClr val="12FEB6"/>
                </a:solidFill>
                <a:latin typeface="Questrial"/>
                <a:ea typeface="Questrial"/>
                <a:cs typeface="Questrial"/>
                <a:sym typeface="Questrial"/>
              </a:rPr>
              <a: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Shape 27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3" name="Shape 27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4" name="Shape 2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7" name="Shape 277"/>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8" name="Shape 278"/>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79" name="Shape 27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0" name="Shape 2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1" name="Shape 2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4" name="Shape 284"/>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5" name="Shape 285"/>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86" name="Shape 28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7" name="Shape 28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8" name="Shape 2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7" name="Shape 29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8" name="Shape 29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9" name="Shape 29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0" name="Shape 3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553719" y="734695"/>
            <a:ext cx="11084667" cy="656666"/>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40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
        <p:nvSpPr>
          <p:cNvPr id="77" name="Shape 77"/>
          <p:cNvSpPr txBox="1">
            <a:spLocks noGrp="1"/>
          </p:cNvSpPr>
          <p:nvPr>
            <p:ph type="body" idx="1"/>
          </p:nvPr>
        </p:nvSpPr>
        <p:spPr>
          <a:xfrm>
            <a:off x="574167" y="2336704"/>
            <a:ext cx="11054000" cy="413199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lnSpc>
                <a:spcPct val="100000"/>
              </a:lnSpc>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8" name="Shape 78"/>
          <p:cNvSpPr txBox="1">
            <a:spLocks noGrp="1"/>
          </p:cNvSpPr>
          <p:nvPr>
            <p:ph type="body" idx="2"/>
          </p:nvPr>
        </p:nvSpPr>
        <p:spPr>
          <a:xfrm>
            <a:off x="553719" y="1314815"/>
            <a:ext cx="11084667" cy="583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80"/>
        <p:cNvGrpSpPr/>
        <p:nvPr/>
      </p:nvGrpSpPr>
      <p:grpSpPr>
        <a:xfrm>
          <a:off x="0" y="0"/>
          <a:ext cx="0" cy="0"/>
          <a:chOff x="0" y="0"/>
          <a:chExt cx="0" cy="0"/>
        </a:xfrm>
      </p:grpSpPr>
      <p:sp>
        <p:nvSpPr>
          <p:cNvPr id="81" name="Shape 81"/>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2" name="Shape 82"/>
          <p:cNvSpPr txBox="1">
            <a:spLocks noGrp="1"/>
          </p:cNvSpPr>
          <p:nvPr>
            <p:ph type="title"/>
          </p:nvPr>
        </p:nvSpPr>
        <p:spPr>
          <a:xfrm>
            <a:off x="1726105" y="5947367"/>
            <a:ext cx="8739667" cy="410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2222"/>
              <a:buFont typeface="Trebuchet MS"/>
              <a:buNone/>
              <a:defRPr sz="2222"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pic>
        <p:nvPicPr>
          <p:cNvPr id="83" name="Shape 83"/>
          <p:cNvPicPr preferRelativeResize="0"/>
          <p:nvPr/>
        </p:nvPicPr>
        <p:blipFill rotWithShape="1">
          <a:blip r:embed="rId2">
            <a:alphaModFix/>
          </a:blip>
          <a:srcRect/>
          <a:stretch/>
        </p:blipFill>
        <p:spPr>
          <a:xfrm>
            <a:off x="1903635" y="5713474"/>
            <a:ext cx="8384666" cy="1156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4"/>
        <p:cNvGrpSpPr/>
        <p:nvPr/>
      </p:nvGrpSpPr>
      <p:grpSpPr>
        <a:xfrm>
          <a:off x="0" y="0"/>
          <a:ext cx="0" cy="0"/>
          <a:chOff x="0" y="0"/>
          <a:chExt cx="0" cy="0"/>
        </a:xfrm>
      </p:grpSpPr>
      <p:sp>
        <p:nvSpPr>
          <p:cNvPr id="85" name="Shape 85"/>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6" name="Shape 86"/>
          <p:cNvSpPr txBox="1">
            <a:spLocks noGrp="1"/>
          </p:cNvSpPr>
          <p:nvPr>
            <p:ph type="title"/>
          </p:nvPr>
        </p:nvSpPr>
        <p:spPr>
          <a:xfrm>
            <a:off x="553719" y="5743859"/>
            <a:ext cx="11084667" cy="594999"/>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3556"/>
              <a:buFont typeface="Trebuchet MS"/>
              <a:buNone/>
              <a:defRPr sz="3556"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553720" y="734697"/>
            <a:ext cx="11084560" cy="65659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8" name="Google Shape;18;p3"/>
          <p:cNvSpPr txBox="1">
            <a:spLocks noGrp="1"/>
          </p:cNvSpPr>
          <p:nvPr>
            <p:ph type="body" idx="1"/>
          </p:nvPr>
        </p:nvSpPr>
        <p:spPr>
          <a:xfrm>
            <a:off x="574167" y="2336707"/>
            <a:ext cx="11054080" cy="4132139"/>
          </a:xfrm>
          <a:prstGeom prst="rect">
            <a:avLst/>
          </a:prstGeom>
          <a:noFill/>
          <a:ln>
            <a:noFill/>
          </a:ln>
        </p:spPr>
        <p:txBody>
          <a:bodyPr spcFirstLastPara="1" wrap="square" lIns="91425" tIns="91425" rIns="91425" bIns="91425" anchor="t" anchorCtr="0"/>
          <a:lstStyle>
            <a:lvl1pPr marL="609585" marR="0" lvl="0" indent="-445928" algn="l" rtl="0">
              <a:lnSpc>
                <a:spcPct val="90000"/>
              </a:lnSpc>
              <a:spcBef>
                <a:spcPts val="1000"/>
              </a:spcBef>
              <a:spcAft>
                <a:spcPts val="0"/>
              </a:spcAft>
              <a:buClr>
                <a:schemeClr val="dk1"/>
              </a:buClr>
              <a:buSzPts val="1667"/>
              <a:buFont typeface="Trebuchet MS"/>
              <a:buChar char="—"/>
              <a:defRPr sz="2223" b="0" i="0" u="none" strike="noStrike" cap="none">
                <a:solidFill>
                  <a:schemeClr val="dk2"/>
                </a:solidFill>
                <a:latin typeface="Trebuchet MS"/>
                <a:ea typeface="Trebuchet MS"/>
                <a:cs typeface="Trebuchet MS"/>
                <a:sym typeface="Trebuchet MS"/>
              </a:defRPr>
            </a:lvl1pPr>
            <a:lvl2pPr marL="1219170" marR="0" lvl="1" indent="-431789" algn="l" rtl="0">
              <a:lnSpc>
                <a:spcPct val="90000"/>
              </a:lnSpc>
              <a:spcBef>
                <a:spcPts val="1000"/>
              </a:spcBef>
              <a:spcAft>
                <a:spcPts val="0"/>
              </a:spcAft>
              <a:buClr>
                <a:schemeClr val="dk1"/>
              </a:buClr>
              <a:buSzPts val="1500"/>
              <a:buFont typeface="Trebuchet MS"/>
              <a:buChar char="—"/>
              <a:defRPr sz="2000" b="0" i="0" u="none" strike="noStrike" cap="none">
                <a:solidFill>
                  <a:schemeClr val="dk2"/>
                </a:solidFill>
                <a:latin typeface="Trebuchet MS"/>
                <a:ea typeface="Trebuchet MS"/>
                <a:cs typeface="Trebuchet MS"/>
                <a:sym typeface="Trebuchet MS"/>
              </a:defRPr>
            </a:lvl2pPr>
            <a:lvl3pPr marL="1828754" marR="0" lvl="2" indent="-417650" algn="l" rtl="0">
              <a:lnSpc>
                <a:spcPct val="90000"/>
              </a:lnSpc>
              <a:spcBef>
                <a:spcPts val="1000"/>
              </a:spcBef>
              <a:spcAft>
                <a:spcPts val="0"/>
              </a:spcAft>
              <a:buClr>
                <a:schemeClr val="dk1"/>
              </a:buClr>
              <a:buSzPts val="1333"/>
              <a:buFont typeface="Trebuchet MS"/>
              <a:buChar char="—"/>
              <a:defRPr sz="1777" b="0" i="0" u="none" strike="noStrike" cap="none">
                <a:solidFill>
                  <a:schemeClr val="dk2"/>
                </a:solidFill>
                <a:latin typeface="Trebuchet MS"/>
                <a:ea typeface="Trebuchet MS"/>
                <a:cs typeface="Trebuchet MS"/>
                <a:sym typeface="Trebuchet MS"/>
              </a:defRPr>
            </a:lvl3pPr>
            <a:lvl4pPr marL="2438339" marR="0" lvl="3" indent="-431789" algn="l" rtl="0">
              <a:lnSpc>
                <a:spcPct val="100000"/>
              </a:lnSpc>
              <a:spcBef>
                <a:spcPts val="1000"/>
              </a:spcBef>
              <a:spcAft>
                <a:spcPts val="0"/>
              </a:spcAft>
              <a:buClr>
                <a:schemeClr val="dk1"/>
              </a:buClr>
              <a:buSzPts val="1500"/>
              <a:buFont typeface="Noto Sans Symbols"/>
              <a:buChar char="▪"/>
              <a:defRPr sz="2000" b="0" i="0" u="none" strike="noStrike" cap="none">
                <a:solidFill>
                  <a:schemeClr val="lt1"/>
                </a:solidFill>
                <a:latin typeface="Trebuchet MS"/>
                <a:ea typeface="Trebuchet MS"/>
                <a:cs typeface="Trebuchet MS"/>
                <a:sym typeface="Trebuchet MS"/>
              </a:defRPr>
            </a:lvl4pPr>
            <a:lvl5pPr marL="3047924" marR="0" lvl="4" indent="-445928" algn="l" rtl="0">
              <a:lnSpc>
                <a:spcPct val="100000"/>
              </a:lnSpc>
              <a:spcBef>
                <a:spcPts val="444"/>
              </a:spcBef>
              <a:spcAft>
                <a:spcPts val="0"/>
              </a:spcAft>
              <a:buClr>
                <a:schemeClr val="dk1"/>
              </a:buClr>
              <a:buSzPts val="1667"/>
              <a:buFont typeface="Noto Sans Symbols"/>
              <a:buChar char="▪"/>
              <a:defRPr sz="2223" b="0" i="0" u="none" strike="noStrike" cap="none">
                <a:solidFill>
                  <a:schemeClr val="lt1"/>
                </a:solidFill>
                <a:latin typeface="Trebuchet MS"/>
                <a:ea typeface="Trebuchet MS"/>
                <a:cs typeface="Trebuchet MS"/>
                <a:sym typeface="Trebuchet MS"/>
              </a:defRPr>
            </a:lvl5pPr>
            <a:lvl6pPr marL="3657509" marR="0" lvl="5"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6pPr>
            <a:lvl7pPr marL="4267093" marR="0" lvl="6"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7pPr>
            <a:lvl8pPr marL="4876678" marR="0" lvl="7"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8pPr>
            <a:lvl9pPr marL="5486263" marR="0" lvl="8"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9pPr>
          </a:lstStyle>
          <a:p>
            <a:endParaRPr dirty="0"/>
          </a:p>
        </p:txBody>
      </p:sp>
      <p:sp>
        <p:nvSpPr>
          <p:cNvPr id="19" name="Google Shape;19;p3"/>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609585" marR="0" lvl="0" indent="-304792"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219170" marR="0" lvl="1" indent="-304792"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828754" marR="0" lvl="2" indent="-304792"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438339" marR="0" lvl="3" indent="-304792" algn="ctr" rtl="0">
              <a:lnSpc>
                <a:spcPct val="100000"/>
              </a:lnSpc>
              <a:spcBef>
                <a:spcPts val="1000"/>
              </a:spcBef>
              <a:spcAft>
                <a:spcPts val="0"/>
              </a:spcAft>
              <a:buClr>
                <a:schemeClr val="lt2"/>
              </a:buClr>
              <a:buSzPts val="1667"/>
              <a:buFont typeface="Trebuchet MS"/>
              <a:buNone/>
              <a:defRPr sz="3111" b="0" i="0" u="none" strike="noStrike" cap="none">
                <a:solidFill>
                  <a:schemeClr val="lt2"/>
                </a:solidFill>
                <a:latin typeface="Trebuchet MS"/>
                <a:ea typeface="Trebuchet MS"/>
                <a:cs typeface="Trebuchet MS"/>
                <a:sym typeface="Trebuchet MS"/>
              </a:defRPr>
            </a:lvl4pPr>
            <a:lvl5pPr marL="3047924" marR="0" lvl="4" indent="-304792" algn="ctr" rtl="0">
              <a:lnSpc>
                <a:spcPct val="100000"/>
              </a:lnSpc>
              <a:spcBef>
                <a:spcPts val="623"/>
              </a:spcBef>
              <a:spcAft>
                <a:spcPts val="0"/>
              </a:spcAft>
              <a:buClr>
                <a:schemeClr val="lt2"/>
              </a:buClr>
              <a:buSzPts val="1667"/>
              <a:buFont typeface="Trebuchet MS"/>
              <a:buNone/>
              <a:defRPr sz="3111" b="0" i="0" u="none" strike="noStrike" cap="none">
                <a:solidFill>
                  <a:schemeClr val="lt2"/>
                </a:solidFill>
                <a:latin typeface="Trebuchet MS"/>
                <a:ea typeface="Trebuchet MS"/>
                <a:cs typeface="Trebuchet MS"/>
                <a:sym typeface="Trebuchet MS"/>
              </a:defRPr>
            </a:lvl5pPr>
            <a:lvl6pPr marL="3657509" marR="0" lvl="5"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6pPr>
            <a:lvl7pPr marL="4267093" marR="0" lvl="6"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7pPr>
            <a:lvl8pPr marL="4876678" marR="0" lvl="7"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8pPr>
            <a:lvl9pPr marL="5486263" marR="0" lvl="8"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909755805"/>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74" name="Shape 174"/>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457200" marR="0" lvl="0"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1503" algn="l" rtl="0">
              <a:lnSpc>
                <a:spcPct val="90000"/>
              </a:lnSpc>
              <a:spcBef>
                <a:spcPts val="1000"/>
              </a:spcBef>
              <a:spcAft>
                <a:spcPts val="0"/>
              </a:spcAft>
              <a:buClr>
                <a:schemeClr val="dk1"/>
              </a:buClr>
              <a:buSzPts val="1778"/>
              <a:buFont typeface="Trebuchet MS"/>
              <a:buChar char="—"/>
              <a:defRPr sz="1778"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75" name="Shape 175"/>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93" name="Shape 193"/>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4" name="Shape 194"/>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196"/>
        <p:cNvGrpSpPr/>
        <p:nvPr/>
      </p:nvGrpSpPr>
      <p:grpSpPr>
        <a:xfrm>
          <a:off x="0" y="0"/>
          <a:ext cx="0" cy="0"/>
          <a:chOff x="0" y="0"/>
          <a:chExt cx="0" cy="0"/>
        </a:xfrm>
      </p:grpSpPr>
      <p:sp>
        <p:nvSpPr>
          <p:cNvPr id="197" name="Shape 19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Trebuchet MS"/>
              <a:ea typeface="Trebuchet MS"/>
              <a:cs typeface="Trebuchet MS"/>
              <a:sym typeface="Trebuchet MS"/>
            </a:endParaRPr>
          </a:p>
        </p:txBody>
      </p:sp>
      <p:sp>
        <p:nvSpPr>
          <p:cNvPr id="198" name="Shape 198"/>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99" name="Shape 199"/>
          <p:cNvSpPr txBox="1">
            <a:spLocks noGrp="1"/>
          </p:cNvSpPr>
          <p:nvPr>
            <p:ph type="body" idx="1"/>
          </p:nvPr>
        </p:nvSpPr>
        <p:spPr>
          <a:xfrm>
            <a:off x="568960" y="2336705"/>
            <a:ext cx="11054080" cy="410417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0" name="Shape 200"/>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555271" y="726146"/>
            <a:ext cx="11081332" cy="656666"/>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endParaRPr/>
          </a:p>
        </p:txBody>
      </p:sp>
      <p:sp>
        <p:nvSpPr>
          <p:cNvPr id="11" name="Shape 11"/>
          <p:cNvSpPr txBox="1">
            <a:spLocks noGrp="1"/>
          </p:cNvSpPr>
          <p:nvPr>
            <p:ph type="body" idx="1"/>
          </p:nvPr>
        </p:nvSpPr>
        <p:spPr>
          <a:xfrm>
            <a:off x="574892" y="2224851"/>
            <a:ext cx="11054332" cy="434233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3" name="Shape 13"/>
          <p:cNvSpPr txBox="1"/>
          <p:nvPr/>
        </p:nvSpPr>
        <p:spPr>
          <a:xfrm>
            <a:off x="10846948" y="6479205"/>
            <a:ext cx="356697" cy="17953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36"/>
              <a:buFont typeface="Trebuchet MS"/>
              <a:buNone/>
            </a:pPr>
            <a:fld id="{00000000-1234-1234-1234-123412341234}" type="slidenum">
              <a:rPr lang="en-US" sz="943" b="0" i="0" u="none" strike="noStrike" cap="none">
                <a:solidFill>
                  <a:schemeClr val="accent4"/>
                </a:solidFill>
                <a:latin typeface="Trebuchet MS"/>
                <a:ea typeface="Trebuchet MS"/>
                <a:cs typeface="Trebuchet MS"/>
                <a:sym typeface="Trebuchet MS"/>
              </a:rPr>
              <a:t>‹#›</a:t>
            </a:fld>
            <a:r>
              <a:rPr lang="en-US" sz="1167" b="0" i="0" u="none" strike="noStrike" cap="none">
                <a:solidFill>
                  <a:srgbClr val="12FEB6"/>
                </a:solidFill>
                <a:latin typeface="Questrial"/>
                <a:ea typeface="Questrial"/>
                <a:cs typeface="Questrial"/>
                <a:sym typeface="Questrial"/>
              </a:rPr>
              <a:t> </a:t>
            </a:r>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9" r:id="rId3"/>
    <p:sldLayoutId id="2147483660" r:id="rId4"/>
    <p:sldLayoutId id="2147483661" r:id="rId5"/>
    <p:sldLayoutId id="214748376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555271" y="726147"/>
            <a:ext cx="11081461"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70" name="Shape 170"/>
          <p:cNvSpPr txBox="1">
            <a:spLocks noGrp="1"/>
          </p:cNvSpPr>
          <p:nvPr>
            <p:ph type="body" idx="1"/>
          </p:nvPr>
        </p:nvSpPr>
        <p:spPr>
          <a:xfrm>
            <a:off x="574892" y="2224853"/>
            <a:ext cx="11054368" cy="434227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69697" algn="l" rtl="0">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L="2286000" marR="0" lvl="4"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9" r:id="rId2"/>
    <p:sldLayoutId id="2147483680" r:id="rId3"/>
    <p:sldLayoutId id="2147483682" r:id="rId4"/>
    <p:sldLayoutId id="2147483685" r:id="rId5"/>
    <p:sldLayoutId id="2147483759" r:id="rId6"/>
    <p:sldLayoutId id="2147483760" r:id="rId7"/>
    <p:sldLayoutId id="2147483761" r:id="rId8"/>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8" name="Shape 2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9" name="Shape 2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0" name="Shape 23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1" name="Shape 2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2" r:id="rId6"/>
    <p:sldLayoutId id="2147483693" r:id="rId7"/>
    <p:sldLayoutId id="2147483694" r:id="rId8"/>
    <p:sldLayoutId id="214748369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jpg"/><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ubTitle" idx="1"/>
          </p:nvPr>
        </p:nvSpPr>
        <p:spPr>
          <a:xfrm>
            <a:off x="545523" y="5124780"/>
            <a:ext cx="8079659" cy="410332"/>
          </a:xfrm>
          <a:prstGeom prst="rect">
            <a:avLst/>
          </a:prstGeom>
          <a:noFill/>
          <a:ln>
            <a:noFill/>
          </a:ln>
        </p:spPr>
        <p:txBody>
          <a:bodyPr spcFirstLastPara="1" wrap="square" lIns="101575" tIns="101575" rIns="101575" bIns="101575" anchor="t" anchorCtr="0">
            <a:noAutofit/>
          </a:bodyPr>
          <a:lstStyle/>
          <a:p>
            <a:pPr marL="0" indent="0">
              <a:buSzPts val="556"/>
            </a:pPr>
            <a:r>
              <a:rPr lang="en-US" dirty="0"/>
              <a:t>Jay Urbain, PhD</a:t>
            </a:r>
            <a:endParaRPr lang="en-US" sz="2400" dirty="0"/>
          </a:p>
          <a:p>
            <a:pPr marL="0" marR="0" lvl="0" indent="0" algn="l" rtl="0">
              <a:lnSpc>
                <a:spcPct val="90000"/>
              </a:lnSpc>
              <a:spcBef>
                <a:spcPts val="0"/>
              </a:spcBef>
              <a:spcAft>
                <a:spcPts val="0"/>
              </a:spcAft>
              <a:buClr>
                <a:schemeClr val="dk1"/>
              </a:buClr>
              <a:buSzPts val="556"/>
              <a:buFont typeface="Trebuchet MS"/>
              <a:buNone/>
            </a:pPr>
            <a:endParaRPr dirty="0"/>
          </a:p>
        </p:txBody>
      </p:sp>
      <p:sp>
        <p:nvSpPr>
          <p:cNvPr id="627" name="Shape 627"/>
          <p:cNvSpPr txBox="1">
            <a:spLocks noGrp="1"/>
          </p:cNvSpPr>
          <p:nvPr>
            <p:ph type="title"/>
          </p:nvPr>
        </p:nvSpPr>
        <p:spPr>
          <a:xfrm>
            <a:off x="545522" y="3816230"/>
            <a:ext cx="11059453" cy="1092000"/>
          </a:xfrm>
          <a:prstGeom prst="rect">
            <a:avLst/>
          </a:prstGeom>
          <a:noFill/>
          <a:ln>
            <a:noFill/>
          </a:ln>
        </p:spPr>
        <p:txBody>
          <a:bodyPr spcFirstLastPara="1" wrap="square" lIns="101575" tIns="101575" rIns="101575" bIns="101575" anchor="b" anchorCtr="0">
            <a:noAutofit/>
          </a:bodyPr>
          <a:lstStyle/>
          <a:p>
            <a:pPr marL="0" marR="0" lvl="0" indent="0" algn="l" rtl="0">
              <a:lnSpc>
                <a:spcPct val="90000"/>
              </a:lnSpc>
              <a:spcBef>
                <a:spcPts val="0"/>
              </a:spcBef>
              <a:spcAft>
                <a:spcPts val="0"/>
              </a:spcAft>
              <a:buClr>
                <a:schemeClr val="lt2"/>
              </a:buClr>
              <a:buSzPts val="1000"/>
              <a:buFont typeface="Trebuchet MS"/>
              <a:buNone/>
            </a:pPr>
            <a:r>
              <a:rPr lang="en-US" sz="4000" b="1" i="0" u="none" strike="noStrike" cap="none" dirty="0">
                <a:solidFill>
                  <a:srgbClr val="7030A0"/>
                </a:solidFill>
                <a:sym typeface="Trebuchet MS"/>
              </a:rPr>
              <a:t>Deep Learning for NLP Workshop</a:t>
            </a:r>
            <a:endParaRPr dirty="0">
              <a:solidFill>
                <a:srgbClr val="7030A0"/>
              </a:solidFill>
            </a:endParaRPr>
          </a:p>
        </p:txBody>
      </p:sp>
      <p:sp>
        <p:nvSpPr>
          <p:cNvPr id="628" name="Shape 628"/>
          <p:cNvSpPr txBox="1"/>
          <p:nvPr/>
        </p:nvSpPr>
        <p:spPr>
          <a:xfrm>
            <a:off x="545522" y="5535112"/>
            <a:ext cx="8280426" cy="533333"/>
          </a:xfrm>
          <a:prstGeom prst="rect">
            <a:avLst/>
          </a:prstGeom>
          <a:noFill/>
          <a:ln>
            <a:noFill/>
          </a:ln>
        </p:spPr>
        <p:txBody>
          <a:bodyPr spcFirstLastPara="1" wrap="square" lIns="101575" tIns="50775" rIns="101575" bIns="50775" anchor="t" anchorCtr="0">
            <a:noAutofit/>
          </a:bodyPr>
          <a:lstStyle/>
          <a:p>
            <a:pPr>
              <a:lnSpc>
                <a:spcPct val="90000"/>
              </a:lnSpc>
            </a:pPr>
            <a:r>
              <a:rPr lang="en-US" sz="2000" dirty="0">
                <a:latin typeface="Trebuchet MS"/>
                <a:sym typeface="Trebuchet MS"/>
              </a:rPr>
              <a:t>Professor, Department of Electrical Engineering and Computer Science</a:t>
            </a:r>
          </a:p>
          <a:p>
            <a:pPr>
              <a:lnSpc>
                <a:spcPct val="90000"/>
              </a:lnSpc>
            </a:pPr>
            <a:r>
              <a:rPr lang="en-US" sz="2000" dirty="0">
                <a:latin typeface="Trebuchet MS"/>
                <a:sym typeface="Trebuchet MS"/>
              </a:rPr>
              <a:t>Milwaukee School of Engineering</a:t>
            </a:r>
            <a:endParaRPr lang="en-US" sz="2000" dirty="0"/>
          </a:p>
          <a:p>
            <a:pPr marL="0" marR="0" lvl="0" indent="0" algn="l" rtl="0">
              <a:lnSpc>
                <a:spcPct val="90000"/>
              </a:lnSpc>
              <a:spcBef>
                <a:spcPts val="0"/>
              </a:spcBef>
              <a:spcAft>
                <a:spcPts val="0"/>
              </a:spcAft>
              <a:buNone/>
            </a:pPr>
            <a:endParaRPr sz="2000" dirty="0"/>
          </a:p>
        </p:txBody>
      </p:sp>
      <p:pic>
        <p:nvPicPr>
          <p:cNvPr id="6" name="Picture 5">
            <a:extLst>
              <a:ext uri="{FF2B5EF4-FFF2-40B4-BE49-F238E27FC236}">
                <a16:creationId xmlns:a16="http://schemas.microsoft.com/office/drawing/2014/main" id="{000BF59A-B29E-1042-9368-D3FDA55620DE}"/>
              </a:ext>
            </a:extLst>
          </p:cNvPr>
          <p:cNvPicPr>
            <a:picLocks noChangeAspect="1"/>
          </p:cNvPicPr>
          <p:nvPr/>
        </p:nvPicPr>
        <p:blipFill>
          <a:blip r:embed="rId3"/>
          <a:stretch>
            <a:fillRect/>
          </a:stretch>
        </p:blipFill>
        <p:spPr>
          <a:xfrm>
            <a:off x="4215732" y="531729"/>
            <a:ext cx="4241800" cy="3644900"/>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Shape 90"/>
          <p:cNvSpPr txBox="1">
            <a:spLocks noGrp="1"/>
          </p:cNvSpPr>
          <p:nvPr>
            <p:ph type="title"/>
          </p:nvPr>
        </p:nvSpPr>
        <p:spPr/>
        <p:txBody>
          <a:bodyPr/>
          <a:lstStyle/>
          <a:p>
            <a:pPr lvl="0"/>
            <a:r>
              <a:rPr lang="en-US" dirty="0">
                <a:sym typeface="Calibri"/>
              </a:rPr>
              <a:t>Deep learning =</a:t>
            </a:r>
          </a:p>
        </p:txBody>
      </p:sp>
      <p:sp>
        <p:nvSpPr>
          <p:cNvPr id="48" name="Shape 63"/>
          <p:cNvSpPr txBox="1">
            <a:spLocks noGrp="1"/>
          </p:cNvSpPr>
          <p:nvPr>
            <p:ph type="body" idx="1"/>
          </p:nvPr>
        </p:nvSpPr>
        <p:spPr/>
        <p:txBody>
          <a:bodyPr/>
          <a:lstStyle/>
          <a:p>
            <a:r>
              <a:rPr lang="en-US" dirty="0"/>
              <a:t>The traditional model of pattern recognition (since the late 50's)</a:t>
            </a:r>
          </a:p>
          <a:p>
            <a:pPr lvl="1"/>
            <a:r>
              <a:rPr lang="en-US" dirty="0"/>
              <a:t>Fixed/engineered features (or fixed kernel) + trainable  classifier</a:t>
            </a:r>
          </a:p>
          <a:p>
            <a:pPr lvl="1"/>
            <a:endParaRPr lang="en-US" dirty="0"/>
          </a:p>
          <a:p>
            <a:pPr lvl="1"/>
            <a:endParaRPr lang="en-US" dirty="0"/>
          </a:p>
          <a:p>
            <a:pPr lvl="1"/>
            <a:endParaRPr lang="en-US" dirty="0"/>
          </a:p>
          <a:p>
            <a:pPr lvl="1"/>
            <a:endParaRPr lang="en-US" dirty="0"/>
          </a:p>
          <a:p>
            <a:pPr lvl="1"/>
            <a:endParaRPr lang="en-US" dirty="0"/>
          </a:p>
          <a:p>
            <a:r>
              <a:rPr lang="en-US" dirty="0"/>
              <a:t>End-to-end learning /  Feature learning /  Deep learning</a:t>
            </a:r>
          </a:p>
          <a:p>
            <a:pPr lvl="1"/>
            <a:r>
              <a:rPr lang="en-US" dirty="0"/>
              <a:t>Trainable features (or kernel) + trainable classifier</a:t>
            </a:r>
          </a:p>
          <a:p>
            <a:endParaRPr lang="en-US" dirty="0"/>
          </a:p>
        </p:txBody>
      </p:sp>
      <p:sp>
        <p:nvSpPr>
          <p:cNvPr id="8" name="Text Placeholder 7"/>
          <p:cNvSpPr>
            <a:spLocks noGrp="1"/>
          </p:cNvSpPr>
          <p:nvPr>
            <p:ph type="body" idx="2"/>
          </p:nvPr>
        </p:nvSpPr>
        <p:spPr/>
        <p:txBody>
          <a:bodyPr/>
          <a:lstStyle/>
          <a:p>
            <a:r>
              <a:rPr lang="en-US" dirty="0"/>
              <a:t>Learning representations/features</a:t>
            </a:r>
          </a:p>
        </p:txBody>
      </p:sp>
      <p:sp>
        <p:nvSpPr>
          <p:cNvPr id="53" name="Shape 97"/>
          <p:cNvSpPr/>
          <p:nvPr/>
        </p:nvSpPr>
        <p:spPr>
          <a:xfrm>
            <a:off x="7312220" y="2237060"/>
            <a:ext cx="2638401" cy="1111954"/>
          </a:xfrm>
          <a:custGeom>
            <a:avLst/>
            <a:gdLst/>
            <a:ahLst/>
            <a:cxnLst/>
            <a:rect l="0" t="0" r="0" b="0"/>
            <a:pathLst>
              <a:path w="120000" h="120000" extrusionOk="0">
                <a:moveTo>
                  <a:pt x="104" y="0"/>
                </a:moveTo>
                <a:lnTo>
                  <a:pt x="52" y="0"/>
                </a:lnTo>
                <a:lnTo>
                  <a:pt x="0" y="149"/>
                </a:lnTo>
                <a:lnTo>
                  <a:pt x="0" y="299"/>
                </a:lnTo>
                <a:lnTo>
                  <a:pt x="0" y="119700"/>
                </a:lnTo>
                <a:lnTo>
                  <a:pt x="0" y="119850"/>
                </a:lnTo>
                <a:lnTo>
                  <a:pt x="52" y="119999"/>
                </a:lnTo>
                <a:lnTo>
                  <a:pt x="104" y="119999"/>
                </a:lnTo>
                <a:lnTo>
                  <a:pt x="119895" y="119999"/>
                </a:lnTo>
                <a:lnTo>
                  <a:pt x="119947" y="119999"/>
                </a:lnTo>
                <a:lnTo>
                  <a:pt x="119999" y="119850"/>
                </a:lnTo>
                <a:lnTo>
                  <a:pt x="119999" y="119700"/>
                </a:lnTo>
                <a:lnTo>
                  <a:pt x="119999" y="299"/>
                </a:lnTo>
                <a:lnTo>
                  <a:pt x="119999" y="149"/>
                </a:lnTo>
                <a:lnTo>
                  <a:pt x="119947" y="0"/>
                </a:lnTo>
                <a:lnTo>
                  <a:pt x="119895" y="0"/>
                </a:lnTo>
                <a:lnTo>
                  <a:pt x="104"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55" name="Shape 99"/>
          <p:cNvSpPr/>
          <p:nvPr/>
        </p:nvSpPr>
        <p:spPr>
          <a:xfrm>
            <a:off x="8631419"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56" name="Shape 100"/>
          <p:cNvSpPr txBox="1"/>
          <p:nvPr/>
        </p:nvSpPr>
        <p:spPr>
          <a:xfrm>
            <a:off x="7637268" y="2435864"/>
            <a:ext cx="1988302" cy="720953"/>
          </a:xfrm>
          <a:prstGeom prst="rect">
            <a:avLst/>
          </a:prstGeom>
          <a:noFill/>
          <a:ln>
            <a:noFill/>
          </a:ln>
        </p:spPr>
        <p:txBody>
          <a:bodyPr lIns="0" tIns="0" rIns="0" bIns="0" anchor="t" anchorCtr="0">
            <a:noAutofit/>
          </a:bodyPr>
          <a:lstStyle/>
          <a:p>
            <a:pPr marR="4608"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“Simple” Trainable  Classifier</a:t>
            </a:r>
          </a:p>
        </p:txBody>
      </p:sp>
      <p:sp>
        <p:nvSpPr>
          <p:cNvPr id="61" name="Shape 105"/>
          <p:cNvSpPr/>
          <p:nvPr/>
        </p:nvSpPr>
        <p:spPr>
          <a:xfrm>
            <a:off x="4122184" y="2239850"/>
            <a:ext cx="2596941" cy="1106404"/>
          </a:xfrm>
          <a:custGeom>
            <a:avLst/>
            <a:gdLst/>
            <a:ahLst/>
            <a:cxnLst/>
            <a:rect l="0" t="0" r="0" b="0"/>
            <a:pathLst>
              <a:path w="120000" h="120000" extrusionOk="0">
                <a:moveTo>
                  <a:pt x="119946" y="0"/>
                </a:moveTo>
                <a:lnTo>
                  <a:pt x="53" y="0"/>
                </a:lnTo>
                <a:lnTo>
                  <a:pt x="0" y="150"/>
                </a:lnTo>
                <a:lnTo>
                  <a:pt x="0" y="119849"/>
                </a:lnTo>
                <a:lnTo>
                  <a:pt x="53" y="120000"/>
                </a:lnTo>
                <a:lnTo>
                  <a:pt x="119946" y="120000"/>
                </a:lnTo>
                <a:lnTo>
                  <a:pt x="120000" y="119849"/>
                </a:lnTo>
                <a:lnTo>
                  <a:pt x="120000" y="150"/>
                </a:lnTo>
                <a:lnTo>
                  <a:pt x="119946"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62" name="Shape 106"/>
          <p:cNvSpPr/>
          <p:nvPr/>
        </p:nvSpPr>
        <p:spPr>
          <a:xfrm>
            <a:off x="4122184" y="2337027"/>
            <a:ext cx="2596941" cy="918627"/>
          </a:xfrm>
          <a:custGeom>
            <a:avLst/>
            <a:gdLst/>
            <a:ahLst/>
            <a:cxnLst/>
            <a:rect l="0" t="0" r="0" b="0"/>
            <a:pathLst>
              <a:path w="120000" h="120000" extrusionOk="0">
                <a:moveTo>
                  <a:pt x="106" y="0"/>
                </a:moveTo>
                <a:lnTo>
                  <a:pt x="53" y="0"/>
                </a:lnTo>
                <a:lnTo>
                  <a:pt x="0" y="150"/>
                </a:lnTo>
                <a:lnTo>
                  <a:pt x="0" y="119698"/>
                </a:lnTo>
                <a:lnTo>
                  <a:pt x="0" y="119849"/>
                </a:lnTo>
                <a:lnTo>
                  <a:pt x="53" y="120000"/>
                </a:lnTo>
                <a:lnTo>
                  <a:pt x="106" y="120000"/>
                </a:lnTo>
                <a:lnTo>
                  <a:pt x="119893" y="120000"/>
                </a:lnTo>
                <a:lnTo>
                  <a:pt x="119946" y="120000"/>
                </a:lnTo>
                <a:lnTo>
                  <a:pt x="120000" y="119849"/>
                </a:lnTo>
                <a:lnTo>
                  <a:pt x="120000" y="119698"/>
                </a:lnTo>
                <a:lnTo>
                  <a:pt x="120000" y="150"/>
                </a:lnTo>
                <a:lnTo>
                  <a:pt x="119946" y="0"/>
                </a:lnTo>
                <a:lnTo>
                  <a:pt x="119893" y="0"/>
                </a:lnTo>
                <a:lnTo>
                  <a:pt x="106" y="0"/>
                </a:lnTo>
                <a:close/>
              </a:path>
            </a:pathLst>
          </a:custGeom>
          <a:noFill/>
          <a:ln w="36650" cap="flat" cmpd="sng">
            <a:noFill/>
            <a:prstDash val="solid"/>
            <a:round/>
            <a:headEnd type="none" w="med" len="med"/>
            <a:tailEnd type="none" w="med" len="med"/>
          </a:ln>
        </p:spPr>
        <p:txBody>
          <a:bodyPr lIns="0" tIns="0" rIns="0" bIns="0" anchor="t" anchorCtr="0">
            <a:noAutofit/>
          </a:bodyPr>
          <a:lstStyle/>
          <a:p>
            <a:endParaRPr sz="1556"/>
          </a:p>
        </p:txBody>
      </p:sp>
      <p:sp>
        <p:nvSpPr>
          <p:cNvPr id="63" name="Shape 107"/>
          <p:cNvSpPr/>
          <p:nvPr/>
        </p:nvSpPr>
        <p:spPr>
          <a:xfrm>
            <a:off x="5420653"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64" name="Shape 108"/>
          <p:cNvSpPr/>
          <p:nvPr/>
        </p:nvSpPr>
        <p:spPr>
          <a:xfrm>
            <a:off x="5420653"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65" name="Shape 109"/>
          <p:cNvSpPr txBox="1"/>
          <p:nvPr/>
        </p:nvSpPr>
        <p:spPr>
          <a:xfrm>
            <a:off x="4505965" y="2435864"/>
            <a:ext cx="1829376" cy="720953"/>
          </a:xfrm>
          <a:prstGeom prst="rect">
            <a:avLst/>
          </a:prstGeom>
          <a:noFill/>
          <a:ln>
            <a:noFill/>
          </a:ln>
        </p:spPr>
        <p:txBody>
          <a:bodyPr lIns="0" tIns="0" rIns="0" bIns="0" anchor="t" anchorCtr="0">
            <a:noAutofit/>
          </a:bodyPr>
          <a:lstStyle/>
          <a:p>
            <a:pPr marL="11520" marR="4608" indent="214256">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Hand-crafted  Feature Extractor</a:t>
            </a:r>
          </a:p>
        </p:txBody>
      </p:sp>
      <p:sp>
        <p:nvSpPr>
          <p:cNvPr id="68" name="Shape 112"/>
          <p:cNvSpPr/>
          <p:nvPr/>
        </p:nvSpPr>
        <p:spPr>
          <a:xfrm>
            <a:off x="2060754" y="2243667"/>
            <a:ext cx="1707877" cy="1105347"/>
          </a:xfrm>
          <a:prstGeom prst="rect">
            <a:avLst/>
          </a:prstGeom>
          <a:blipFill rotWithShape="1">
            <a:blip r:embed="rId3">
              <a:alphaModFix/>
            </a:blip>
            <a:stretch>
              <a:fillRect/>
            </a:stretch>
          </a:blipFill>
          <a:ln>
            <a:noFill/>
          </a:ln>
        </p:spPr>
        <p:txBody>
          <a:bodyPr lIns="0" tIns="0" rIns="0" bIns="0" anchor="t" anchorCtr="0">
            <a:noAutofit/>
          </a:bodyPr>
          <a:lstStyle/>
          <a:p>
            <a:endParaRPr sz="1556"/>
          </a:p>
        </p:txBody>
      </p:sp>
      <p:cxnSp>
        <p:nvCxnSpPr>
          <p:cNvPr id="13" name="Straight Arrow Connector 12"/>
          <p:cNvCxnSpPr/>
          <p:nvPr/>
        </p:nvCxnSpPr>
        <p:spPr>
          <a:xfrm>
            <a:off x="3768631" y="2796340"/>
            <a:ext cx="3251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719122" y="2796340"/>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9950620" y="2796340"/>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5" name="Shape 97"/>
          <p:cNvSpPr/>
          <p:nvPr/>
        </p:nvSpPr>
        <p:spPr>
          <a:xfrm>
            <a:off x="7312220" y="4494381"/>
            <a:ext cx="2638401" cy="1100717"/>
          </a:xfrm>
          <a:custGeom>
            <a:avLst/>
            <a:gdLst/>
            <a:ahLst/>
            <a:cxnLst/>
            <a:rect l="0" t="0" r="0" b="0"/>
            <a:pathLst>
              <a:path w="120000" h="120000" extrusionOk="0">
                <a:moveTo>
                  <a:pt x="104" y="0"/>
                </a:moveTo>
                <a:lnTo>
                  <a:pt x="52" y="0"/>
                </a:lnTo>
                <a:lnTo>
                  <a:pt x="0" y="149"/>
                </a:lnTo>
                <a:lnTo>
                  <a:pt x="0" y="299"/>
                </a:lnTo>
                <a:lnTo>
                  <a:pt x="0" y="119700"/>
                </a:lnTo>
                <a:lnTo>
                  <a:pt x="0" y="119850"/>
                </a:lnTo>
                <a:lnTo>
                  <a:pt x="52" y="119999"/>
                </a:lnTo>
                <a:lnTo>
                  <a:pt x="104" y="119999"/>
                </a:lnTo>
                <a:lnTo>
                  <a:pt x="119895" y="119999"/>
                </a:lnTo>
                <a:lnTo>
                  <a:pt x="119947" y="119999"/>
                </a:lnTo>
                <a:lnTo>
                  <a:pt x="119999" y="119850"/>
                </a:lnTo>
                <a:lnTo>
                  <a:pt x="119999" y="119700"/>
                </a:lnTo>
                <a:lnTo>
                  <a:pt x="119999" y="299"/>
                </a:lnTo>
                <a:lnTo>
                  <a:pt x="119999" y="149"/>
                </a:lnTo>
                <a:lnTo>
                  <a:pt x="119947" y="0"/>
                </a:lnTo>
                <a:lnTo>
                  <a:pt x="119895" y="0"/>
                </a:lnTo>
                <a:lnTo>
                  <a:pt x="104"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136" name="Shape 99"/>
          <p:cNvSpPr/>
          <p:nvPr/>
        </p:nvSpPr>
        <p:spPr>
          <a:xfrm>
            <a:off x="8631419"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37" name="Shape 100"/>
          <p:cNvSpPr txBox="1"/>
          <p:nvPr/>
        </p:nvSpPr>
        <p:spPr>
          <a:xfrm>
            <a:off x="7637268" y="4681948"/>
            <a:ext cx="1988302" cy="720953"/>
          </a:xfrm>
          <a:prstGeom prst="rect">
            <a:avLst/>
          </a:prstGeom>
          <a:noFill/>
          <a:ln>
            <a:noFill/>
          </a:ln>
        </p:spPr>
        <p:txBody>
          <a:bodyPr lIns="0" tIns="0" rIns="0" bIns="0" anchor="t" anchorCtr="0">
            <a:noAutofit/>
          </a:bodyPr>
          <a:lstStyle/>
          <a:p>
            <a:pPr marR="4608"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Trainable </a:t>
            </a:r>
            <a:br>
              <a:rPr lang="en-US" sz="1778" dirty="0">
                <a:solidFill>
                  <a:schemeClr val="bg1"/>
                </a:solidFill>
                <a:latin typeface="Arial" panose="020B0604020202020204" pitchFamily="34" charset="0"/>
                <a:ea typeface="Tahoma"/>
                <a:cs typeface="Arial" panose="020B0604020202020204" pitchFamily="34" charset="0"/>
                <a:sym typeface="Tahoma"/>
              </a:rPr>
            </a:br>
            <a:r>
              <a:rPr lang="en-US" sz="1778" dirty="0">
                <a:solidFill>
                  <a:schemeClr val="bg1"/>
                </a:solidFill>
                <a:latin typeface="Arial" panose="020B0604020202020204" pitchFamily="34" charset="0"/>
                <a:ea typeface="Tahoma"/>
                <a:cs typeface="Arial" panose="020B0604020202020204" pitchFamily="34" charset="0"/>
                <a:sym typeface="Tahoma"/>
              </a:rPr>
              <a:t>Classifier</a:t>
            </a:r>
          </a:p>
        </p:txBody>
      </p:sp>
      <p:sp>
        <p:nvSpPr>
          <p:cNvPr id="138" name="Shape 105"/>
          <p:cNvSpPr/>
          <p:nvPr/>
        </p:nvSpPr>
        <p:spPr>
          <a:xfrm>
            <a:off x="4122184" y="4497115"/>
            <a:ext cx="2596941" cy="1095223"/>
          </a:xfrm>
          <a:custGeom>
            <a:avLst/>
            <a:gdLst/>
            <a:ahLst/>
            <a:cxnLst/>
            <a:rect l="0" t="0" r="0" b="0"/>
            <a:pathLst>
              <a:path w="120000" h="120000" extrusionOk="0">
                <a:moveTo>
                  <a:pt x="119946" y="0"/>
                </a:moveTo>
                <a:lnTo>
                  <a:pt x="53" y="0"/>
                </a:lnTo>
                <a:lnTo>
                  <a:pt x="0" y="150"/>
                </a:lnTo>
                <a:lnTo>
                  <a:pt x="0" y="119849"/>
                </a:lnTo>
                <a:lnTo>
                  <a:pt x="53" y="120000"/>
                </a:lnTo>
                <a:lnTo>
                  <a:pt x="119946" y="120000"/>
                </a:lnTo>
                <a:lnTo>
                  <a:pt x="120000" y="119849"/>
                </a:lnTo>
                <a:lnTo>
                  <a:pt x="120000" y="150"/>
                </a:lnTo>
                <a:lnTo>
                  <a:pt x="119946"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139" name="Shape 106"/>
          <p:cNvSpPr/>
          <p:nvPr/>
        </p:nvSpPr>
        <p:spPr>
          <a:xfrm>
            <a:off x="4122184" y="4583111"/>
            <a:ext cx="2596941" cy="918627"/>
          </a:xfrm>
          <a:custGeom>
            <a:avLst/>
            <a:gdLst/>
            <a:ahLst/>
            <a:cxnLst/>
            <a:rect l="0" t="0" r="0" b="0"/>
            <a:pathLst>
              <a:path w="120000" h="120000" extrusionOk="0">
                <a:moveTo>
                  <a:pt x="106" y="0"/>
                </a:moveTo>
                <a:lnTo>
                  <a:pt x="53" y="0"/>
                </a:lnTo>
                <a:lnTo>
                  <a:pt x="0" y="150"/>
                </a:lnTo>
                <a:lnTo>
                  <a:pt x="0" y="119698"/>
                </a:lnTo>
                <a:lnTo>
                  <a:pt x="0" y="119849"/>
                </a:lnTo>
                <a:lnTo>
                  <a:pt x="53" y="120000"/>
                </a:lnTo>
                <a:lnTo>
                  <a:pt x="106" y="120000"/>
                </a:lnTo>
                <a:lnTo>
                  <a:pt x="119893" y="120000"/>
                </a:lnTo>
                <a:lnTo>
                  <a:pt x="119946" y="120000"/>
                </a:lnTo>
                <a:lnTo>
                  <a:pt x="120000" y="119849"/>
                </a:lnTo>
                <a:lnTo>
                  <a:pt x="120000" y="119698"/>
                </a:lnTo>
                <a:lnTo>
                  <a:pt x="120000" y="150"/>
                </a:lnTo>
                <a:lnTo>
                  <a:pt x="119946" y="0"/>
                </a:lnTo>
                <a:lnTo>
                  <a:pt x="119893" y="0"/>
                </a:lnTo>
                <a:lnTo>
                  <a:pt x="106" y="0"/>
                </a:lnTo>
                <a:close/>
              </a:path>
            </a:pathLst>
          </a:custGeom>
          <a:noFill/>
          <a:ln w="36650" cap="flat" cmpd="sng">
            <a:noFill/>
            <a:prstDash val="solid"/>
            <a:round/>
            <a:headEnd type="none" w="med" len="med"/>
            <a:tailEnd type="none" w="med" len="med"/>
          </a:ln>
        </p:spPr>
        <p:txBody>
          <a:bodyPr lIns="0" tIns="0" rIns="0" bIns="0" anchor="t" anchorCtr="0">
            <a:noAutofit/>
          </a:bodyPr>
          <a:lstStyle/>
          <a:p>
            <a:endParaRPr sz="1556"/>
          </a:p>
        </p:txBody>
      </p:sp>
      <p:sp>
        <p:nvSpPr>
          <p:cNvPr id="140" name="Shape 107"/>
          <p:cNvSpPr/>
          <p:nvPr/>
        </p:nvSpPr>
        <p:spPr>
          <a:xfrm>
            <a:off x="5420653"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41" name="Shape 108"/>
          <p:cNvSpPr/>
          <p:nvPr/>
        </p:nvSpPr>
        <p:spPr>
          <a:xfrm>
            <a:off x="5420653"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42" name="Shape 109"/>
          <p:cNvSpPr txBox="1"/>
          <p:nvPr/>
        </p:nvSpPr>
        <p:spPr>
          <a:xfrm>
            <a:off x="4505965" y="4681948"/>
            <a:ext cx="1829376" cy="720953"/>
          </a:xfrm>
          <a:prstGeom prst="rect">
            <a:avLst/>
          </a:prstGeom>
          <a:noFill/>
          <a:ln>
            <a:noFill/>
          </a:ln>
        </p:spPr>
        <p:txBody>
          <a:bodyPr lIns="0" tIns="0" rIns="0" bIns="0" anchor="t" anchorCtr="0">
            <a:noAutofit/>
          </a:bodyPr>
          <a:lstStyle/>
          <a:p>
            <a:pPr marL="10583" marR="4608" indent="-10583"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Trainable </a:t>
            </a:r>
            <a:br>
              <a:rPr lang="en-US" sz="1778" dirty="0">
                <a:solidFill>
                  <a:schemeClr val="bg1"/>
                </a:solidFill>
                <a:latin typeface="Arial" panose="020B0604020202020204" pitchFamily="34" charset="0"/>
                <a:ea typeface="Tahoma"/>
                <a:cs typeface="Arial" panose="020B0604020202020204" pitchFamily="34" charset="0"/>
                <a:sym typeface="Tahoma"/>
              </a:rPr>
            </a:br>
            <a:r>
              <a:rPr lang="en-US" sz="1778" dirty="0">
                <a:solidFill>
                  <a:schemeClr val="bg1"/>
                </a:solidFill>
                <a:latin typeface="Arial" panose="020B0604020202020204" pitchFamily="34" charset="0"/>
                <a:ea typeface="Tahoma"/>
                <a:cs typeface="Arial" panose="020B0604020202020204" pitchFamily="34" charset="0"/>
                <a:sym typeface="Tahoma"/>
              </a:rPr>
              <a:t>Feature Extractor</a:t>
            </a:r>
          </a:p>
        </p:txBody>
      </p:sp>
      <p:sp>
        <p:nvSpPr>
          <p:cNvPr id="143" name="Shape 112"/>
          <p:cNvSpPr/>
          <p:nvPr/>
        </p:nvSpPr>
        <p:spPr>
          <a:xfrm>
            <a:off x="2060754" y="4489751"/>
            <a:ext cx="1707877" cy="1105347"/>
          </a:xfrm>
          <a:prstGeom prst="rect">
            <a:avLst/>
          </a:prstGeom>
          <a:blipFill rotWithShape="1">
            <a:blip r:embed="rId3">
              <a:alphaModFix/>
            </a:blip>
            <a:stretch>
              <a:fillRect/>
            </a:stretch>
          </a:blipFill>
          <a:ln>
            <a:noFill/>
          </a:ln>
        </p:spPr>
        <p:txBody>
          <a:bodyPr lIns="0" tIns="0" rIns="0" bIns="0" anchor="t" anchorCtr="0">
            <a:noAutofit/>
          </a:bodyPr>
          <a:lstStyle/>
          <a:p>
            <a:endParaRPr sz="1556"/>
          </a:p>
        </p:txBody>
      </p:sp>
      <p:cxnSp>
        <p:nvCxnSpPr>
          <p:cNvPr id="144" name="Straight Arrow Connector 143"/>
          <p:cNvCxnSpPr/>
          <p:nvPr/>
        </p:nvCxnSpPr>
        <p:spPr>
          <a:xfrm>
            <a:off x="3768631" y="5042424"/>
            <a:ext cx="3251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6719122" y="5042424"/>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9950620" y="5042424"/>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39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Shape 719"/>
          <p:cNvPicPr preferRelativeResize="0">
            <a:picLocks noGrp="1"/>
          </p:cNvPicPr>
          <p:nvPr>
            <p:ph type="body" idx="1"/>
          </p:nvPr>
        </p:nvPicPr>
        <p:blipFill rotWithShape="1">
          <a:blip r:embed="rId3">
            <a:alphaModFix/>
          </a:blip>
          <a:srcRect/>
          <a:stretch/>
        </p:blipFill>
        <p:spPr>
          <a:xfrm>
            <a:off x="9232927" y="2091682"/>
            <a:ext cx="2689013" cy="1193494"/>
          </a:xfrm>
          <a:prstGeom prst="rect">
            <a:avLst/>
          </a:prstGeom>
          <a:noFill/>
          <a:ln>
            <a:noFill/>
          </a:ln>
        </p:spPr>
      </p:pic>
      <p:pic>
        <p:nvPicPr>
          <p:cNvPr id="720" name="Shape 720" descr="Image result for regression"/>
          <p:cNvPicPr preferRelativeResize="0"/>
          <p:nvPr/>
        </p:nvPicPr>
        <p:blipFill rotWithShape="1">
          <a:blip r:embed="rId4">
            <a:alphaModFix/>
          </a:blip>
          <a:srcRect l="-1596" r="-3021"/>
          <a:stretch/>
        </p:blipFill>
        <p:spPr>
          <a:xfrm>
            <a:off x="6867918" y="2067540"/>
            <a:ext cx="2034672" cy="1283921"/>
          </a:xfrm>
          <a:prstGeom prst="rect">
            <a:avLst/>
          </a:prstGeom>
          <a:noFill/>
          <a:ln>
            <a:noFill/>
          </a:ln>
        </p:spPr>
      </p:pic>
      <p:sp>
        <p:nvSpPr>
          <p:cNvPr id="721" name="Shape 721"/>
          <p:cNvSpPr txBox="1"/>
          <p:nvPr/>
        </p:nvSpPr>
        <p:spPr>
          <a:xfrm>
            <a:off x="-27139" y="185689"/>
            <a:ext cx="12192000" cy="79650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400"/>
              <a:buFont typeface="Quattrocento Sans"/>
              <a:buNone/>
            </a:pPr>
            <a:r>
              <a:rPr lang="en-US" sz="4400" b="1" i="0" u="none" strike="noStrike" cap="none" dirty="0">
                <a:solidFill>
                  <a:srgbClr val="FF0000"/>
                </a:solidFill>
                <a:latin typeface="Quattrocento Sans"/>
                <a:ea typeface="Quattrocento Sans"/>
                <a:cs typeface="Quattrocento Sans"/>
                <a:sym typeface="Quattrocento Sans"/>
              </a:rPr>
              <a:t>Difference in Workflow</a:t>
            </a:r>
            <a:endParaRPr sz="4400" b="0" i="0" u="none" strike="noStrike" cap="none" dirty="0">
              <a:solidFill>
                <a:srgbClr val="FF0000"/>
              </a:solidFill>
              <a:latin typeface="Quattrocento Sans"/>
              <a:ea typeface="Quattrocento Sans"/>
              <a:cs typeface="Quattrocento Sans"/>
              <a:sym typeface="Quattrocento Sans"/>
            </a:endParaRPr>
          </a:p>
        </p:txBody>
      </p:sp>
      <p:pic>
        <p:nvPicPr>
          <p:cNvPr id="722" name="Shape 722"/>
          <p:cNvPicPr preferRelativeResize="0"/>
          <p:nvPr/>
        </p:nvPicPr>
        <p:blipFill rotWithShape="1">
          <a:blip r:embed="rId5">
            <a:alphaModFix/>
          </a:blip>
          <a:srcRect t="13508" b="8002"/>
          <a:stretch/>
        </p:blipFill>
        <p:spPr>
          <a:xfrm>
            <a:off x="8116556" y="4114897"/>
            <a:ext cx="2918628" cy="1564293"/>
          </a:xfrm>
          <a:prstGeom prst="rect">
            <a:avLst/>
          </a:prstGeom>
          <a:noFill/>
          <a:ln>
            <a:noFill/>
          </a:ln>
        </p:spPr>
      </p:pic>
      <p:sp>
        <p:nvSpPr>
          <p:cNvPr id="723" name="Shape 723"/>
          <p:cNvSpPr/>
          <p:nvPr/>
        </p:nvSpPr>
        <p:spPr>
          <a:xfrm>
            <a:off x="559337" y="2267385"/>
            <a:ext cx="781685"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Input</a:t>
            </a:r>
            <a:endParaRPr/>
          </a:p>
        </p:txBody>
      </p:sp>
      <p:sp>
        <p:nvSpPr>
          <p:cNvPr id="724" name="Shape 724"/>
          <p:cNvSpPr/>
          <p:nvPr/>
        </p:nvSpPr>
        <p:spPr>
          <a:xfrm>
            <a:off x="1534150" y="2106223"/>
            <a:ext cx="1709217" cy="959636"/>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Hand Designed </a:t>
            </a:r>
            <a:r>
              <a:rPr lang="en-US" sz="1800" b="1" i="0" u="none" strike="noStrike" cap="none">
                <a:solidFill>
                  <a:srgbClr val="000000"/>
                </a:solidFill>
                <a:latin typeface="Quattrocento Sans"/>
                <a:ea typeface="Quattrocento Sans"/>
                <a:cs typeface="Quattrocento Sans"/>
                <a:sym typeface="Quattrocento Sans"/>
              </a:rPr>
              <a:t>Features</a:t>
            </a:r>
            <a:endParaRPr/>
          </a:p>
        </p:txBody>
      </p:sp>
      <p:sp>
        <p:nvSpPr>
          <p:cNvPr id="725" name="Shape 725"/>
          <p:cNvSpPr/>
          <p:nvPr/>
        </p:nvSpPr>
        <p:spPr>
          <a:xfrm>
            <a:off x="5315100" y="2261988"/>
            <a:ext cx="950703"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Output</a:t>
            </a:r>
            <a:endParaRPr/>
          </a:p>
        </p:txBody>
      </p:sp>
      <p:sp>
        <p:nvSpPr>
          <p:cNvPr id="726" name="Shape 726"/>
          <p:cNvSpPr txBox="1"/>
          <p:nvPr/>
        </p:nvSpPr>
        <p:spPr>
          <a:xfrm>
            <a:off x="1472511" y="1680850"/>
            <a:ext cx="479329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dirty="0">
                <a:solidFill>
                  <a:srgbClr val="000000"/>
                </a:solidFill>
                <a:latin typeface="Quattrocento Sans"/>
                <a:ea typeface="Quattrocento Sans"/>
                <a:cs typeface="Quattrocento Sans"/>
                <a:sym typeface="Quattrocento Sans"/>
              </a:rPr>
              <a:t>Classic Machine Learning [ 1990 : now ]</a:t>
            </a:r>
            <a:endParaRPr dirty="0"/>
          </a:p>
        </p:txBody>
      </p:sp>
      <p:sp>
        <p:nvSpPr>
          <p:cNvPr id="727" name="Shape 727"/>
          <p:cNvSpPr txBox="1"/>
          <p:nvPr/>
        </p:nvSpPr>
        <p:spPr>
          <a:xfrm>
            <a:off x="7504782" y="1504820"/>
            <a:ext cx="441715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dirty="0">
                <a:solidFill>
                  <a:srgbClr val="000000"/>
                </a:solidFill>
                <a:latin typeface="Quattrocento Sans"/>
                <a:ea typeface="Quattrocento Sans"/>
                <a:cs typeface="Quattrocento Sans"/>
                <a:sym typeface="Quattrocento Sans"/>
              </a:rPr>
              <a:t>Examples [ Regression and SVMs ]</a:t>
            </a:r>
            <a:endParaRPr dirty="0"/>
          </a:p>
        </p:txBody>
      </p:sp>
      <p:sp>
        <p:nvSpPr>
          <p:cNvPr id="728" name="Shape 728"/>
          <p:cNvSpPr/>
          <p:nvPr/>
        </p:nvSpPr>
        <p:spPr>
          <a:xfrm>
            <a:off x="3429904" y="2104005"/>
            <a:ext cx="1709217" cy="959636"/>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Model / Mapping</a:t>
            </a:r>
            <a:endParaRPr/>
          </a:p>
        </p:txBody>
      </p:sp>
      <p:cxnSp>
        <p:nvCxnSpPr>
          <p:cNvPr id="729" name="Shape 729"/>
          <p:cNvCxnSpPr/>
          <p:nvPr/>
        </p:nvCxnSpPr>
        <p:spPr>
          <a:xfrm rot="10800000">
            <a:off x="9066508" y="1989312"/>
            <a:ext cx="0" cy="1398233"/>
          </a:xfrm>
          <a:prstGeom prst="straightConnector1">
            <a:avLst/>
          </a:prstGeom>
          <a:noFill/>
          <a:ln w="22225" cap="flat" cmpd="sng">
            <a:solidFill>
              <a:srgbClr val="A5A5A5"/>
            </a:solidFill>
            <a:prstDash val="solid"/>
            <a:round/>
            <a:headEnd type="none" w="sm" len="sm"/>
            <a:tailEnd type="none" w="sm" len="sm"/>
          </a:ln>
        </p:spPr>
      </p:cxnSp>
      <p:sp>
        <p:nvSpPr>
          <p:cNvPr id="730" name="Shape 730"/>
          <p:cNvSpPr txBox="1"/>
          <p:nvPr/>
        </p:nvSpPr>
        <p:spPr>
          <a:xfrm>
            <a:off x="8441502" y="3633406"/>
            <a:ext cx="370903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Example [ Conv Net ]</a:t>
            </a:r>
            <a:endParaRPr/>
          </a:p>
        </p:txBody>
      </p:sp>
      <p:sp>
        <p:nvSpPr>
          <p:cNvPr id="731" name="Shape 731"/>
          <p:cNvSpPr/>
          <p:nvPr/>
        </p:nvSpPr>
        <p:spPr>
          <a:xfrm>
            <a:off x="278874" y="4308106"/>
            <a:ext cx="781685"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Input</a:t>
            </a:r>
            <a:endParaRPr/>
          </a:p>
        </p:txBody>
      </p:sp>
      <p:sp>
        <p:nvSpPr>
          <p:cNvPr id="732" name="Shape 732"/>
          <p:cNvSpPr/>
          <p:nvPr/>
        </p:nvSpPr>
        <p:spPr>
          <a:xfrm>
            <a:off x="1253036" y="4150123"/>
            <a:ext cx="1484644"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Simple Features</a:t>
            </a:r>
            <a:endParaRPr/>
          </a:p>
        </p:txBody>
      </p:sp>
      <p:sp>
        <p:nvSpPr>
          <p:cNvPr id="733" name="Shape 733"/>
          <p:cNvSpPr/>
          <p:nvPr/>
        </p:nvSpPr>
        <p:spPr>
          <a:xfrm>
            <a:off x="5981993" y="4304776"/>
            <a:ext cx="950703"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Output</a:t>
            </a:r>
            <a:endParaRPr/>
          </a:p>
        </p:txBody>
      </p:sp>
      <p:sp>
        <p:nvSpPr>
          <p:cNvPr id="734" name="Shape 734"/>
          <p:cNvSpPr txBox="1"/>
          <p:nvPr/>
        </p:nvSpPr>
        <p:spPr>
          <a:xfrm>
            <a:off x="1389720" y="3638226"/>
            <a:ext cx="467914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Deep/End-to-End Learning [ 2012 : now ]</a:t>
            </a:r>
            <a:endParaRPr/>
          </a:p>
        </p:txBody>
      </p:sp>
      <p:sp>
        <p:nvSpPr>
          <p:cNvPr id="735" name="Shape 735"/>
          <p:cNvSpPr/>
          <p:nvPr/>
        </p:nvSpPr>
        <p:spPr>
          <a:xfrm>
            <a:off x="4615048" y="4150187"/>
            <a:ext cx="1176049"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Model/ Mapping</a:t>
            </a:r>
            <a:endParaRPr/>
          </a:p>
        </p:txBody>
      </p:sp>
      <p:sp>
        <p:nvSpPr>
          <p:cNvPr id="736" name="Shape 736"/>
          <p:cNvSpPr/>
          <p:nvPr/>
        </p:nvSpPr>
        <p:spPr>
          <a:xfrm>
            <a:off x="2949559" y="4150123"/>
            <a:ext cx="1484644"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Complex Features</a:t>
            </a:r>
            <a:endParaRPr/>
          </a:p>
        </p:txBody>
      </p:sp>
      <p:cxnSp>
        <p:nvCxnSpPr>
          <p:cNvPr id="737" name="Shape 737"/>
          <p:cNvCxnSpPr>
            <a:stCxn id="723" idx="3"/>
            <a:endCxn id="724" idx="1"/>
          </p:cNvCxnSpPr>
          <p:nvPr/>
        </p:nvCxnSpPr>
        <p:spPr>
          <a:xfrm rot="10800000" flipH="1">
            <a:off x="1341022" y="2585920"/>
            <a:ext cx="193200" cy="3300"/>
          </a:xfrm>
          <a:prstGeom prst="straightConnector1">
            <a:avLst/>
          </a:prstGeom>
          <a:noFill/>
          <a:ln w="38100" cap="flat" cmpd="sng">
            <a:solidFill>
              <a:schemeClr val="dk1"/>
            </a:solidFill>
            <a:prstDash val="solid"/>
            <a:miter lim="800000"/>
            <a:headEnd type="none" w="sm" len="sm"/>
            <a:tailEnd type="triangle" w="med" len="med"/>
          </a:ln>
        </p:spPr>
      </p:cxnSp>
      <p:cxnSp>
        <p:nvCxnSpPr>
          <p:cNvPr id="738" name="Shape 738"/>
          <p:cNvCxnSpPr>
            <a:stCxn id="724" idx="3"/>
            <a:endCxn id="728" idx="1"/>
          </p:cNvCxnSpPr>
          <p:nvPr/>
        </p:nvCxnSpPr>
        <p:spPr>
          <a:xfrm rot="10800000" flipH="1">
            <a:off x="3243367" y="2583941"/>
            <a:ext cx="186600" cy="2100"/>
          </a:xfrm>
          <a:prstGeom prst="straightConnector1">
            <a:avLst/>
          </a:prstGeom>
          <a:noFill/>
          <a:ln w="38100" cap="flat" cmpd="sng">
            <a:solidFill>
              <a:schemeClr val="dk1"/>
            </a:solidFill>
            <a:prstDash val="solid"/>
            <a:miter lim="800000"/>
            <a:headEnd type="none" w="sm" len="sm"/>
            <a:tailEnd type="triangle" w="med" len="med"/>
          </a:ln>
        </p:spPr>
      </p:cxnSp>
      <p:cxnSp>
        <p:nvCxnSpPr>
          <p:cNvPr id="739" name="Shape 739"/>
          <p:cNvCxnSpPr>
            <a:stCxn id="728" idx="3"/>
            <a:endCxn id="725" idx="1"/>
          </p:cNvCxnSpPr>
          <p:nvPr/>
        </p:nvCxnSpPr>
        <p:spPr>
          <a:xfrm>
            <a:off x="5139121" y="2583823"/>
            <a:ext cx="1761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0" name="Shape 740"/>
          <p:cNvCxnSpPr/>
          <p:nvPr/>
        </p:nvCxnSpPr>
        <p:spPr>
          <a:xfrm>
            <a:off x="101468" y="3486020"/>
            <a:ext cx="12049072" cy="0"/>
          </a:xfrm>
          <a:prstGeom prst="straightConnector1">
            <a:avLst/>
          </a:prstGeom>
          <a:noFill/>
          <a:ln w="9525" cap="flat" cmpd="sng">
            <a:solidFill>
              <a:srgbClr val="7F7F7F"/>
            </a:solidFill>
            <a:prstDash val="solid"/>
            <a:miter lim="800000"/>
            <a:headEnd type="none" w="sm" len="sm"/>
            <a:tailEnd type="none" w="sm" len="sm"/>
          </a:ln>
        </p:spPr>
      </p:cxnSp>
      <p:cxnSp>
        <p:nvCxnSpPr>
          <p:cNvPr id="741" name="Shape 741"/>
          <p:cNvCxnSpPr>
            <a:stCxn id="731" idx="3"/>
            <a:endCxn id="732" idx="1"/>
          </p:cNvCxnSpPr>
          <p:nvPr/>
        </p:nvCxnSpPr>
        <p:spPr>
          <a:xfrm>
            <a:off x="1060559" y="4629941"/>
            <a:ext cx="1926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2" name="Shape 742"/>
          <p:cNvCxnSpPr>
            <a:stCxn id="732" idx="3"/>
            <a:endCxn id="736" idx="1"/>
          </p:cNvCxnSpPr>
          <p:nvPr/>
        </p:nvCxnSpPr>
        <p:spPr>
          <a:xfrm>
            <a:off x="2737680" y="4629941"/>
            <a:ext cx="2118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3" name="Shape 743"/>
          <p:cNvCxnSpPr>
            <a:stCxn id="736" idx="3"/>
            <a:endCxn id="735" idx="1"/>
          </p:cNvCxnSpPr>
          <p:nvPr/>
        </p:nvCxnSpPr>
        <p:spPr>
          <a:xfrm>
            <a:off x="4434203" y="4629941"/>
            <a:ext cx="1809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4" name="Shape 744"/>
          <p:cNvCxnSpPr>
            <a:stCxn id="735" idx="3"/>
            <a:endCxn id="733" idx="1"/>
          </p:cNvCxnSpPr>
          <p:nvPr/>
        </p:nvCxnSpPr>
        <p:spPr>
          <a:xfrm rot="10800000" flipH="1">
            <a:off x="5791097" y="4626705"/>
            <a:ext cx="190800" cy="3300"/>
          </a:xfrm>
          <a:prstGeom prst="straightConnector1">
            <a:avLst/>
          </a:prstGeom>
          <a:noFill/>
          <a:ln w="38100" cap="flat" cmpd="sng">
            <a:solidFill>
              <a:schemeClr val="dk1"/>
            </a:solidFill>
            <a:prstDash val="solid"/>
            <a:miter lim="800000"/>
            <a:headEnd type="none" w="sm" len="sm"/>
            <a:tailEnd type="triangle" w="med" len="med"/>
          </a:ln>
        </p:spPr>
      </p:cxnSp>
      <p:sp>
        <p:nvSpPr>
          <p:cNvPr id="2" name="TextBox 1"/>
          <p:cNvSpPr txBox="1"/>
          <p:nvPr/>
        </p:nvSpPr>
        <p:spPr>
          <a:xfrm>
            <a:off x="359318" y="5781423"/>
            <a:ext cx="11419087" cy="707886"/>
          </a:xfrm>
          <a:prstGeom prst="rect">
            <a:avLst/>
          </a:prstGeom>
          <a:noFill/>
          <a:ln>
            <a:solidFill>
              <a:schemeClr val="tx1"/>
            </a:solidFill>
          </a:ln>
        </p:spPr>
        <p:txBody>
          <a:bodyPr wrap="none" rtlCol="0">
            <a:spAutoFit/>
          </a:bodyPr>
          <a:lstStyle/>
          <a:p>
            <a:r>
              <a:rPr lang="en-US" sz="2000" dirty="0"/>
              <a:t>Machine learning workflow shifts from engineering features for “shallow” models</a:t>
            </a:r>
          </a:p>
          <a:p>
            <a:r>
              <a:rPr lang="en-US" sz="2000" dirty="0"/>
              <a:t>to architecting deep learning models with the ability to learn hierarchical representations of features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Trainable feature hierarchy</a:t>
            </a:r>
          </a:p>
        </p:txBody>
      </p:sp>
      <p:sp>
        <p:nvSpPr>
          <p:cNvPr id="19" name="Text Placeholder 18"/>
          <p:cNvSpPr>
            <a:spLocks noGrp="1"/>
          </p:cNvSpPr>
          <p:nvPr>
            <p:ph type="body" idx="1"/>
          </p:nvPr>
        </p:nvSpPr>
        <p:spPr>
          <a:xfrm>
            <a:off x="1950503" y="959597"/>
            <a:ext cx="8982540" cy="5485129"/>
          </a:xfrm>
        </p:spPr>
        <p:txBody>
          <a:bodyPr/>
          <a:lstStyle/>
          <a:p>
            <a:pPr marL="0" indent="0">
              <a:buNone/>
            </a:pPr>
            <a:r>
              <a:rPr lang="en-US" dirty="0"/>
              <a:t>Hierarchy of representations with increasing level of abstraction.  Each stage is a kind of trainable feature transform</a:t>
            </a:r>
          </a:p>
          <a:p>
            <a:pPr marL="0" indent="0">
              <a:buNone/>
            </a:pPr>
            <a:endParaRPr lang="en-US" dirty="0"/>
          </a:p>
          <a:p>
            <a:r>
              <a:rPr lang="en-US" dirty="0"/>
              <a:t>Image recognition</a:t>
            </a:r>
          </a:p>
          <a:p>
            <a:pPr lvl="1"/>
            <a:r>
              <a:rPr lang="en-US" dirty="0"/>
              <a:t>Pixel →  edge →  motif →  part →  object</a:t>
            </a:r>
          </a:p>
          <a:p>
            <a:r>
              <a:rPr lang="en-US" dirty="0"/>
              <a:t>Text</a:t>
            </a:r>
          </a:p>
          <a:p>
            <a:pPr lvl="1"/>
            <a:r>
              <a:rPr lang="en-US" dirty="0"/>
              <a:t>Character →  word →  word group →  clause →  sentence →  story/semantic understanding</a:t>
            </a:r>
          </a:p>
          <a:p>
            <a:r>
              <a:rPr lang="en-US" dirty="0"/>
              <a:t>Speech</a:t>
            </a:r>
          </a:p>
          <a:p>
            <a:pPr lvl="1"/>
            <a:r>
              <a:rPr lang="en-US" dirty="0"/>
              <a:t>Sample →  spectral band →  sound →   … →  phone →  phoneme →  word</a:t>
            </a:r>
          </a:p>
          <a:p>
            <a:endParaRPr lang="en-US" dirty="0"/>
          </a:p>
        </p:txBody>
      </p:sp>
      <p:grpSp>
        <p:nvGrpSpPr>
          <p:cNvPr id="30" name="Group 29"/>
          <p:cNvGrpSpPr/>
          <p:nvPr/>
        </p:nvGrpSpPr>
        <p:grpSpPr>
          <a:xfrm>
            <a:off x="3175000" y="4113717"/>
            <a:ext cx="5842000" cy="1937224"/>
            <a:chOff x="762000" y="3702345"/>
            <a:chExt cx="5257800" cy="1743502"/>
          </a:xfrm>
        </p:grpSpPr>
        <p:sp>
          <p:nvSpPr>
            <p:cNvPr id="21" name="object 20"/>
            <p:cNvSpPr/>
            <p:nvPr/>
          </p:nvSpPr>
          <p:spPr>
            <a:xfrm rot="5400000">
              <a:off x="715936"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2" name="Straight Arrow Connector 21"/>
            <p:cNvCxnSpPr/>
            <p:nvPr/>
          </p:nvCxnSpPr>
          <p:spPr>
            <a:xfrm>
              <a:off x="7620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object 20"/>
            <p:cNvSpPr/>
            <p:nvPr/>
          </p:nvSpPr>
          <p:spPr>
            <a:xfrm rot="5400000">
              <a:off x="1919769"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4" name="Straight Arrow Connector 23"/>
            <p:cNvCxnSpPr/>
            <p:nvPr/>
          </p:nvCxnSpPr>
          <p:spPr>
            <a:xfrm>
              <a:off x="1965833"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object 20"/>
            <p:cNvSpPr/>
            <p:nvPr/>
          </p:nvSpPr>
          <p:spPr>
            <a:xfrm rot="5400000">
              <a:off x="3096711"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6" name="Straight Arrow Connector 25"/>
            <p:cNvCxnSpPr/>
            <p:nvPr/>
          </p:nvCxnSpPr>
          <p:spPr>
            <a:xfrm>
              <a:off x="3142775"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object 20"/>
            <p:cNvSpPr/>
            <p:nvPr/>
          </p:nvSpPr>
          <p:spPr>
            <a:xfrm rot="5400000">
              <a:off x="4300544"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8" name="Straight Arrow Connector 27"/>
            <p:cNvCxnSpPr/>
            <p:nvPr/>
          </p:nvCxnSpPr>
          <p:spPr>
            <a:xfrm>
              <a:off x="4346608"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5626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329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Deep learning = learning hierarchical representations</a:t>
            </a:r>
          </a:p>
        </p:txBody>
      </p:sp>
      <p:sp>
        <p:nvSpPr>
          <p:cNvPr id="48" name="Text Placeholder 47"/>
          <p:cNvSpPr>
            <a:spLocks noGrp="1"/>
          </p:cNvSpPr>
          <p:nvPr>
            <p:ph type="body" idx="1"/>
          </p:nvPr>
        </p:nvSpPr>
        <p:spPr>
          <a:xfrm>
            <a:off x="1950504" y="1481667"/>
            <a:ext cx="8886829" cy="4963059"/>
          </a:xfrm>
        </p:spPr>
        <p:txBody>
          <a:bodyPr/>
          <a:lstStyle/>
          <a:p>
            <a:pPr marL="0" indent="0">
              <a:buNone/>
            </a:pPr>
            <a:r>
              <a:rPr lang="en-US" dirty="0"/>
              <a:t>It's </a:t>
            </a:r>
            <a:r>
              <a:rPr lang="en-US" dirty="0">
                <a:solidFill>
                  <a:schemeClr val="accent1"/>
                </a:solidFill>
              </a:rPr>
              <a:t>deep</a:t>
            </a:r>
            <a:r>
              <a:rPr lang="en-US" dirty="0"/>
              <a:t> if it has </a:t>
            </a:r>
            <a:r>
              <a:rPr lang="en-US" dirty="0">
                <a:solidFill>
                  <a:schemeClr val="accent1"/>
                </a:solidFill>
              </a:rPr>
              <a:t>more than one stage </a:t>
            </a:r>
            <a:r>
              <a:rPr lang="en-US" dirty="0"/>
              <a:t>of non-linear feature transformation</a:t>
            </a:r>
          </a:p>
          <a:p>
            <a:endParaRPr lang="en-US" dirty="0"/>
          </a:p>
        </p:txBody>
      </p:sp>
      <p:sp>
        <p:nvSpPr>
          <p:cNvPr id="42" name="object 42"/>
          <p:cNvSpPr txBox="1"/>
          <p:nvPr/>
        </p:nvSpPr>
        <p:spPr>
          <a:xfrm>
            <a:off x="1608667" y="6422532"/>
            <a:ext cx="8750140" cy="188065"/>
          </a:xfrm>
          <a:prstGeom prst="rect">
            <a:avLst/>
          </a:prstGeom>
        </p:spPr>
        <p:txBody>
          <a:bodyPr vert="horz" wrap="square" lIns="0" tIns="0" rIns="0" bIns="0" rtlCol="0">
            <a:spAutoFit/>
          </a:bodyPr>
          <a:lstStyle/>
          <a:p>
            <a:pPr marL="11520"/>
            <a:r>
              <a:rPr sz="1222" spc="18" dirty="0">
                <a:latin typeface="+mj-lt"/>
                <a:cs typeface="Arial" panose="020B0604020202020204" pitchFamily="34" charset="0"/>
              </a:rPr>
              <a:t>Feature</a:t>
            </a:r>
            <a:r>
              <a:rPr sz="1222" spc="-46" dirty="0">
                <a:latin typeface="+mj-lt"/>
                <a:cs typeface="Arial" panose="020B0604020202020204" pitchFamily="34" charset="0"/>
              </a:rPr>
              <a:t> </a:t>
            </a:r>
            <a:r>
              <a:rPr sz="1222" spc="46" dirty="0">
                <a:latin typeface="+mj-lt"/>
                <a:cs typeface="Arial" panose="020B0604020202020204" pitchFamily="34" charset="0"/>
              </a:rPr>
              <a:t>visualization</a:t>
            </a:r>
            <a:r>
              <a:rPr sz="1222" spc="-32" dirty="0">
                <a:latin typeface="+mj-lt"/>
                <a:cs typeface="Arial" panose="020B0604020202020204" pitchFamily="34" charset="0"/>
              </a:rPr>
              <a:t> </a:t>
            </a:r>
            <a:r>
              <a:rPr sz="1222" spc="32" dirty="0">
                <a:latin typeface="+mj-lt"/>
                <a:cs typeface="Arial" panose="020B0604020202020204" pitchFamily="34" charset="0"/>
              </a:rPr>
              <a:t>of</a:t>
            </a:r>
            <a:r>
              <a:rPr sz="1222" spc="-37" dirty="0">
                <a:latin typeface="+mj-lt"/>
                <a:cs typeface="Arial" panose="020B0604020202020204" pitchFamily="34" charset="0"/>
              </a:rPr>
              <a:t> </a:t>
            </a:r>
            <a:r>
              <a:rPr sz="1222" spc="37" dirty="0">
                <a:latin typeface="+mj-lt"/>
                <a:cs typeface="Arial" panose="020B0604020202020204" pitchFamily="34" charset="0"/>
              </a:rPr>
              <a:t>convolutional</a:t>
            </a:r>
            <a:r>
              <a:rPr sz="1222" spc="-32" dirty="0">
                <a:latin typeface="+mj-lt"/>
                <a:cs typeface="Arial" panose="020B0604020202020204" pitchFamily="34" charset="0"/>
              </a:rPr>
              <a:t> </a:t>
            </a:r>
            <a:r>
              <a:rPr sz="1222" spc="46" dirty="0">
                <a:latin typeface="+mj-lt"/>
                <a:cs typeface="Arial" panose="020B0604020202020204" pitchFamily="34" charset="0"/>
              </a:rPr>
              <a:t>net</a:t>
            </a:r>
            <a:r>
              <a:rPr sz="1222" spc="-37" dirty="0">
                <a:latin typeface="+mj-lt"/>
                <a:cs typeface="Arial" panose="020B0604020202020204" pitchFamily="34" charset="0"/>
              </a:rPr>
              <a:t> </a:t>
            </a:r>
            <a:r>
              <a:rPr sz="1222" spc="32" dirty="0">
                <a:latin typeface="+mj-lt"/>
                <a:cs typeface="Arial" panose="020B0604020202020204" pitchFamily="34" charset="0"/>
              </a:rPr>
              <a:t>trained</a:t>
            </a:r>
            <a:r>
              <a:rPr sz="1222" spc="-37" dirty="0">
                <a:latin typeface="+mj-lt"/>
                <a:cs typeface="Arial" panose="020B0604020202020204" pitchFamily="34" charset="0"/>
              </a:rPr>
              <a:t> </a:t>
            </a:r>
            <a:r>
              <a:rPr sz="1222" spc="18" dirty="0">
                <a:latin typeface="+mj-lt"/>
                <a:cs typeface="Arial" panose="020B0604020202020204" pitchFamily="34" charset="0"/>
              </a:rPr>
              <a:t>on</a:t>
            </a:r>
            <a:r>
              <a:rPr sz="1222" spc="-32" dirty="0">
                <a:latin typeface="+mj-lt"/>
                <a:cs typeface="Arial" panose="020B0604020202020204" pitchFamily="34" charset="0"/>
              </a:rPr>
              <a:t> </a:t>
            </a:r>
            <a:r>
              <a:rPr sz="1222" spc="46" dirty="0">
                <a:latin typeface="+mj-lt"/>
                <a:cs typeface="Arial" panose="020B0604020202020204" pitchFamily="34" charset="0"/>
              </a:rPr>
              <a:t>ImageNet</a:t>
            </a:r>
            <a:r>
              <a:rPr sz="1222" spc="-37" dirty="0">
                <a:latin typeface="+mj-lt"/>
                <a:cs typeface="Arial" panose="020B0604020202020204" pitchFamily="34" charset="0"/>
              </a:rPr>
              <a:t> </a:t>
            </a:r>
            <a:r>
              <a:rPr sz="1222" spc="27" dirty="0">
                <a:latin typeface="+mj-lt"/>
                <a:cs typeface="Arial" panose="020B0604020202020204" pitchFamily="34" charset="0"/>
              </a:rPr>
              <a:t>from</a:t>
            </a:r>
            <a:r>
              <a:rPr sz="1222" spc="-27" dirty="0">
                <a:latin typeface="+mj-lt"/>
                <a:cs typeface="Arial" panose="020B0604020202020204" pitchFamily="34" charset="0"/>
              </a:rPr>
              <a:t> </a:t>
            </a:r>
            <a:r>
              <a:rPr sz="1222" spc="50" dirty="0">
                <a:latin typeface="+mj-lt"/>
                <a:cs typeface="Arial" panose="020B0604020202020204" pitchFamily="34" charset="0"/>
              </a:rPr>
              <a:t>[Zeiler</a:t>
            </a:r>
            <a:r>
              <a:rPr sz="1222" spc="-32" dirty="0">
                <a:latin typeface="+mj-lt"/>
                <a:cs typeface="Arial" panose="020B0604020202020204" pitchFamily="34" charset="0"/>
              </a:rPr>
              <a:t> </a:t>
            </a:r>
            <a:r>
              <a:rPr sz="1222" spc="59" dirty="0">
                <a:latin typeface="+mj-lt"/>
                <a:cs typeface="Arial" panose="020B0604020202020204" pitchFamily="34" charset="0"/>
              </a:rPr>
              <a:t>&amp;</a:t>
            </a:r>
            <a:r>
              <a:rPr sz="1222" spc="-32" dirty="0">
                <a:latin typeface="+mj-lt"/>
                <a:cs typeface="Arial" panose="020B0604020202020204" pitchFamily="34" charset="0"/>
              </a:rPr>
              <a:t> </a:t>
            </a:r>
            <a:r>
              <a:rPr sz="1222" spc="18" dirty="0">
                <a:latin typeface="+mj-lt"/>
                <a:cs typeface="Arial" panose="020B0604020202020204" pitchFamily="34" charset="0"/>
              </a:rPr>
              <a:t>Fergus</a:t>
            </a:r>
            <a:r>
              <a:rPr sz="1222" spc="-37" dirty="0">
                <a:latin typeface="+mj-lt"/>
                <a:cs typeface="Arial" panose="020B0604020202020204" pitchFamily="34" charset="0"/>
              </a:rPr>
              <a:t> </a:t>
            </a:r>
            <a:r>
              <a:rPr sz="1222" spc="136" dirty="0">
                <a:latin typeface="+mj-lt"/>
                <a:cs typeface="Arial" panose="020B0604020202020204" pitchFamily="34" charset="0"/>
              </a:rPr>
              <a:t>2013]</a:t>
            </a:r>
            <a:endParaRPr sz="1222" dirty="0">
              <a:latin typeface="+mj-lt"/>
              <a:cs typeface="Arial" panose="020B0604020202020204" pitchFamily="34" charset="0"/>
            </a:endParaRPr>
          </a:p>
        </p:txBody>
      </p:sp>
      <p:cxnSp>
        <p:nvCxnSpPr>
          <p:cNvPr id="50" name="Straight Arrow Connector 49"/>
          <p:cNvCxnSpPr/>
          <p:nvPr/>
        </p:nvCxnSpPr>
        <p:spPr>
          <a:xfrm>
            <a:off x="3655879" y="2634896"/>
            <a:ext cx="338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bject 20"/>
          <p:cNvSpPr/>
          <p:nvPr/>
        </p:nvSpPr>
        <p:spPr>
          <a:xfrm>
            <a:off x="4031067" y="2130631"/>
            <a:ext cx="1259891" cy="106682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Low-level feature</a:t>
            </a:r>
            <a:endParaRPr sz="1556" dirty="0">
              <a:solidFill>
                <a:schemeClr val="bg1"/>
              </a:solidFill>
            </a:endParaRPr>
          </a:p>
        </p:txBody>
      </p:sp>
      <p:sp>
        <p:nvSpPr>
          <p:cNvPr id="53" name="object 20"/>
          <p:cNvSpPr/>
          <p:nvPr/>
        </p:nvSpPr>
        <p:spPr>
          <a:xfrm>
            <a:off x="9144000"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classifier</a:t>
            </a:r>
            <a:endParaRPr sz="1556" dirty="0">
              <a:solidFill>
                <a:schemeClr val="bg1"/>
              </a:solidFill>
            </a:endParaRPr>
          </a:p>
        </p:txBody>
      </p:sp>
      <p:sp>
        <p:nvSpPr>
          <p:cNvPr id="54" name="object 20"/>
          <p:cNvSpPr/>
          <p:nvPr/>
        </p:nvSpPr>
        <p:spPr>
          <a:xfrm>
            <a:off x="7439689"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High-level feature</a:t>
            </a:r>
            <a:endParaRPr sz="1556" dirty="0">
              <a:solidFill>
                <a:schemeClr val="bg1"/>
              </a:solidFill>
            </a:endParaRPr>
          </a:p>
        </p:txBody>
      </p:sp>
      <p:cxnSp>
        <p:nvCxnSpPr>
          <p:cNvPr id="55" name="Straight Arrow Connector 54"/>
          <p:cNvCxnSpPr/>
          <p:nvPr/>
        </p:nvCxnSpPr>
        <p:spPr>
          <a:xfrm>
            <a:off x="5249333"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942667"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36000"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234558" y="2634896"/>
            <a:ext cx="338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object 20"/>
          <p:cNvSpPr/>
          <p:nvPr/>
        </p:nvSpPr>
        <p:spPr>
          <a:xfrm>
            <a:off x="5735378"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Mid-level feature</a:t>
            </a:r>
            <a:endParaRPr sz="1556" dirty="0">
              <a:solidFill>
                <a:schemeClr val="bg1"/>
              </a:solidFill>
            </a:endParaRPr>
          </a:p>
        </p:txBody>
      </p:sp>
      <p:sp>
        <p:nvSpPr>
          <p:cNvPr id="20" name="object 20"/>
          <p:cNvSpPr/>
          <p:nvPr/>
        </p:nvSpPr>
        <p:spPr>
          <a:xfrm>
            <a:off x="2102122" y="2095289"/>
            <a:ext cx="1707878" cy="1105348"/>
          </a:xfrm>
          <a:prstGeom prst="rect">
            <a:avLst/>
          </a:prstGeom>
          <a:blipFill>
            <a:blip r:embed="rId2" cstate="print"/>
            <a:stretch>
              <a:fillRect/>
            </a:stretch>
          </a:blipFill>
        </p:spPr>
        <p:txBody>
          <a:bodyPr wrap="square" lIns="0" tIns="0" rIns="0" bIns="0" rtlCol="0"/>
          <a:lstStyle/>
          <a:p>
            <a:endParaRPr sz="1556"/>
          </a:p>
        </p:txBody>
      </p:sp>
      <p:cxnSp>
        <p:nvCxnSpPr>
          <p:cNvPr id="61" name="Straight Arrow Connector 60"/>
          <p:cNvCxnSpPr/>
          <p:nvPr/>
        </p:nvCxnSpPr>
        <p:spPr>
          <a:xfrm flipV="1">
            <a:off x="3556001" y="3090333"/>
            <a:ext cx="1105012" cy="5080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object 33"/>
          <p:cNvSpPr/>
          <p:nvPr/>
        </p:nvSpPr>
        <p:spPr>
          <a:xfrm>
            <a:off x="2102122" y="3344334"/>
            <a:ext cx="2444422" cy="2920186"/>
          </a:xfrm>
          <a:prstGeom prst="rect">
            <a:avLst/>
          </a:prstGeom>
          <a:blipFill>
            <a:blip r:embed="rId3" cstate="print"/>
            <a:stretch>
              <a:fillRect/>
            </a:stretch>
          </a:blipFill>
        </p:spPr>
        <p:txBody>
          <a:bodyPr wrap="square" lIns="0" tIns="0" rIns="0" bIns="0" rtlCol="0"/>
          <a:lstStyle/>
          <a:p>
            <a:endParaRPr sz="1556"/>
          </a:p>
        </p:txBody>
      </p:sp>
      <p:cxnSp>
        <p:nvCxnSpPr>
          <p:cNvPr id="62" name="Straight Arrow Connector 61"/>
          <p:cNvCxnSpPr/>
          <p:nvPr/>
        </p:nvCxnSpPr>
        <p:spPr>
          <a:xfrm flipV="1">
            <a:off x="6393919" y="3005667"/>
            <a:ext cx="0" cy="72392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object 34"/>
          <p:cNvSpPr/>
          <p:nvPr/>
        </p:nvSpPr>
        <p:spPr>
          <a:xfrm>
            <a:off x="4874233" y="3354706"/>
            <a:ext cx="2464911" cy="2916083"/>
          </a:xfrm>
          <a:prstGeom prst="rect">
            <a:avLst/>
          </a:prstGeom>
          <a:blipFill>
            <a:blip r:embed="rId4" cstate="print"/>
            <a:stretch>
              <a:fillRect/>
            </a:stretch>
          </a:blipFill>
        </p:spPr>
        <p:txBody>
          <a:bodyPr wrap="square" lIns="0" tIns="0" rIns="0" bIns="0" rtlCol="0"/>
          <a:lstStyle/>
          <a:p>
            <a:endParaRPr sz="1556"/>
          </a:p>
        </p:txBody>
      </p:sp>
      <p:cxnSp>
        <p:nvCxnSpPr>
          <p:cNvPr id="65" name="Straight Arrow Connector 64"/>
          <p:cNvCxnSpPr/>
          <p:nvPr/>
        </p:nvCxnSpPr>
        <p:spPr>
          <a:xfrm flipH="1" flipV="1">
            <a:off x="8043333" y="3029583"/>
            <a:ext cx="879740" cy="70001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object 35"/>
          <p:cNvSpPr/>
          <p:nvPr/>
        </p:nvSpPr>
        <p:spPr>
          <a:xfrm>
            <a:off x="7666833" y="3344334"/>
            <a:ext cx="2406516" cy="2925312"/>
          </a:xfrm>
          <a:prstGeom prst="rect">
            <a:avLst/>
          </a:prstGeom>
          <a:blipFill>
            <a:blip r:embed="rId5" cstate="print"/>
            <a:stretch>
              <a:fillRect/>
            </a:stretch>
          </a:blipFill>
        </p:spPr>
        <p:txBody>
          <a:bodyPr wrap="square" lIns="0" tIns="0" rIns="0" bIns="0" rtlCol="0"/>
          <a:lstStyle/>
          <a:p>
            <a:endParaRPr sz="1556"/>
          </a:p>
        </p:txBody>
      </p:sp>
    </p:spTree>
    <p:extLst>
      <p:ext uri="{BB962C8B-B14F-4D97-AF65-F5344CB8AC3E}">
        <p14:creationId xmlns:p14="http://schemas.microsoft.com/office/powerpoint/2010/main" val="3916098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Shape 889"/>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HOW IT WORKS</a:t>
            </a:r>
            <a:endParaRPr/>
          </a:p>
        </p:txBody>
      </p:sp>
      <p:pic>
        <p:nvPicPr>
          <p:cNvPr id="890" name="Shape 890"/>
          <p:cNvPicPr preferRelativeResize="0"/>
          <p:nvPr/>
        </p:nvPicPr>
        <p:blipFill rotWithShape="1">
          <a:blip r:embed="rId3">
            <a:alphaModFix/>
          </a:blip>
          <a:srcRect/>
          <a:stretch/>
        </p:blipFill>
        <p:spPr>
          <a:xfrm>
            <a:off x="0" y="4870"/>
            <a:ext cx="12192000" cy="6858000"/>
          </a:xfrm>
          <a:prstGeom prst="rect">
            <a:avLst/>
          </a:prstGeom>
          <a:noFill/>
          <a:ln>
            <a:noFill/>
          </a:ln>
        </p:spPr>
      </p:pic>
    </p:spTree>
    <p:extLst>
      <p:ext uri="{BB962C8B-B14F-4D97-AF65-F5344CB8AC3E}">
        <p14:creationId xmlns:p14="http://schemas.microsoft.com/office/powerpoint/2010/main" val="180966910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Rationale for Deep Learning</a:t>
            </a:r>
          </a:p>
        </p:txBody>
      </p:sp>
      <p:sp>
        <p:nvSpPr>
          <p:cNvPr id="3" name="Text Placeholder 2"/>
          <p:cNvSpPr>
            <a:spLocks noGrp="1"/>
          </p:cNvSpPr>
          <p:nvPr>
            <p:ph type="body" idx="1"/>
          </p:nvPr>
        </p:nvSpPr>
        <p:spPr>
          <a:xfrm>
            <a:off x="415600" y="1536632"/>
            <a:ext cx="11360800" cy="4853363"/>
          </a:xfrm>
        </p:spPr>
        <p:txBody>
          <a:bodyPr/>
          <a:lstStyle/>
          <a:p>
            <a:r>
              <a:rPr lang="en-US" dirty="0"/>
              <a:t>Costs of acquiring and storing large quantities of heterogeneous data have dropped significantly.</a:t>
            </a:r>
          </a:p>
          <a:p>
            <a:endParaRPr lang="en-US" dirty="0"/>
          </a:p>
          <a:p>
            <a:r>
              <a:rPr lang="en-US" dirty="0"/>
              <a:t>The ability to extract actionable knowledge from such datasets has become critical for companies to maintain a competitive advantage.</a:t>
            </a:r>
          </a:p>
          <a:p>
            <a:endParaRPr lang="en-US" dirty="0"/>
          </a:p>
          <a:p>
            <a:r>
              <a:rPr lang="en-US" dirty="0"/>
              <a:t>Significant improvements in deep learning algorithms enabled by GPU processing provide new application opportunities across industries.</a:t>
            </a:r>
          </a:p>
          <a:p>
            <a:endParaRPr lang="en-US" dirty="0"/>
          </a:p>
          <a:p>
            <a:r>
              <a:rPr lang="en-US" dirty="0"/>
              <a:t>Deep Learning has set new performance standards in many machine learning applications.</a:t>
            </a:r>
          </a:p>
          <a:p>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064291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A9CA-F436-8141-92FB-880E6D9F6AF1}"/>
              </a:ext>
            </a:extLst>
          </p:cNvPr>
          <p:cNvSpPr>
            <a:spLocks noGrp="1"/>
          </p:cNvSpPr>
          <p:nvPr>
            <p:ph type="title"/>
          </p:nvPr>
        </p:nvSpPr>
        <p:spPr>
          <a:xfrm>
            <a:off x="553719" y="495371"/>
            <a:ext cx="9488639" cy="687333"/>
          </a:xfrm>
        </p:spPr>
        <p:txBody>
          <a:bodyPr/>
          <a:lstStyle/>
          <a:p>
            <a:r>
              <a:rPr lang="en-US" dirty="0">
                <a:solidFill>
                  <a:srgbClr val="7030A0"/>
                </a:solidFill>
              </a:rPr>
              <a:t>Deep Learning for NLP Workshop</a:t>
            </a:r>
          </a:p>
        </p:txBody>
      </p:sp>
      <p:sp>
        <p:nvSpPr>
          <p:cNvPr id="3" name="Text Placeholder 2">
            <a:extLst>
              <a:ext uri="{FF2B5EF4-FFF2-40B4-BE49-F238E27FC236}">
                <a16:creationId xmlns:a16="http://schemas.microsoft.com/office/drawing/2014/main" id="{75A84466-C182-334C-9B11-D0AFF740FE3E}"/>
              </a:ext>
            </a:extLst>
          </p:cNvPr>
          <p:cNvSpPr>
            <a:spLocks noGrp="1"/>
          </p:cNvSpPr>
          <p:nvPr>
            <p:ph type="body" idx="1"/>
          </p:nvPr>
        </p:nvSpPr>
        <p:spPr>
          <a:xfrm>
            <a:off x="568960" y="1278956"/>
            <a:ext cx="6562000" cy="5049786"/>
          </a:xfrm>
        </p:spPr>
        <p:txBody>
          <a:bodyPr/>
          <a:lstStyle/>
          <a:p>
            <a:pPr marL="571500" indent="-342900">
              <a:buFont typeface="Arial" panose="020B0604020202020204" pitchFamily="34" charset="0"/>
              <a:buChar char="•"/>
            </a:pPr>
            <a:r>
              <a:rPr lang="en-US" dirty="0"/>
              <a:t>Deep Learning</a:t>
            </a:r>
          </a:p>
          <a:p>
            <a:pPr marL="571500" indent="-342900">
              <a:buFont typeface="Arial" panose="020B0604020202020204" pitchFamily="34" charset="0"/>
              <a:buChar char="•"/>
            </a:pPr>
            <a:r>
              <a:rPr lang="en-US" dirty="0"/>
              <a:t>NLP, why NLP is hard, </a:t>
            </a:r>
          </a:p>
          <a:p>
            <a:pPr marL="571500" indent="-342900">
              <a:buFont typeface="Arial" panose="020B0604020202020204" pitchFamily="34" charset="0"/>
              <a:buChar char="•"/>
            </a:pPr>
            <a:r>
              <a:rPr lang="en-US" dirty="0"/>
              <a:t>Lab 1 – Sentiment Classification</a:t>
            </a:r>
          </a:p>
          <a:p>
            <a:pPr marL="1028700" lvl="1" indent="-342900">
              <a:buFont typeface="Arial" panose="020B0604020202020204" pitchFamily="34" charset="0"/>
              <a:buChar char="•"/>
            </a:pPr>
            <a:r>
              <a:rPr lang="en-US" dirty="0"/>
              <a:t>Text classification</a:t>
            </a:r>
          </a:p>
          <a:p>
            <a:pPr marL="1028700" lvl="1" indent="-342900">
              <a:buFont typeface="Arial" panose="020B0604020202020204" pitchFamily="34" charset="0"/>
              <a:buChar char="•"/>
            </a:pPr>
            <a:r>
              <a:rPr lang="en-US" dirty="0"/>
              <a:t>NLP vocabulary</a:t>
            </a:r>
          </a:p>
          <a:p>
            <a:pPr marL="1028700" lvl="1" indent="-342900">
              <a:buFont typeface="Arial" panose="020B0604020202020204" pitchFamily="34" charset="0"/>
              <a:buChar char="•"/>
            </a:pPr>
            <a:r>
              <a:rPr lang="en-US" dirty="0"/>
              <a:t>Embeddings</a:t>
            </a:r>
          </a:p>
          <a:p>
            <a:pPr marL="1028700" lvl="1" indent="-342900">
              <a:buFont typeface="Arial" panose="020B0604020202020204" pitchFamily="34" charset="0"/>
              <a:buChar char="•"/>
            </a:pPr>
            <a:r>
              <a:rPr lang="en-US" dirty="0"/>
              <a:t>Network architectures: MLP, CNN, RNN </a:t>
            </a:r>
          </a:p>
          <a:p>
            <a:pPr marL="1028700" lvl="1" indent="-342900">
              <a:buFont typeface="Arial" panose="020B0604020202020204" pitchFamily="34" charset="0"/>
              <a:buChar char="•"/>
            </a:pPr>
            <a:r>
              <a:rPr lang="en-US" dirty="0"/>
              <a:t>Model development and evaluation, review</a:t>
            </a:r>
          </a:p>
          <a:p>
            <a:pPr marL="571500" indent="-342900">
              <a:buFont typeface="Arial" panose="020B0604020202020204" pitchFamily="34" charset="0"/>
              <a:buChar char="•"/>
            </a:pPr>
            <a:r>
              <a:rPr lang="en-US" dirty="0"/>
              <a:t>Lab 2 – Date translation</a:t>
            </a:r>
          </a:p>
          <a:p>
            <a:pPr marL="1028700" lvl="1" indent="-342900">
              <a:buFont typeface="Arial" panose="020B0604020202020204" pitchFamily="34" charset="0"/>
              <a:buChar char="•"/>
            </a:pPr>
            <a:r>
              <a:rPr lang="en-US" dirty="0"/>
              <a:t>Encoder-decoder</a:t>
            </a:r>
          </a:p>
          <a:p>
            <a:pPr marL="1028700" lvl="1" indent="-342900">
              <a:buFont typeface="Arial" panose="020B0604020202020204" pitchFamily="34" charset="0"/>
              <a:buChar char="•"/>
            </a:pPr>
            <a:r>
              <a:rPr lang="en-US" dirty="0"/>
              <a:t>Attention</a:t>
            </a:r>
          </a:p>
          <a:p>
            <a:pPr marL="1028700" lvl="1" indent="-342900">
              <a:buFont typeface="Arial" panose="020B0604020202020204" pitchFamily="34" charset="0"/>
              <a:buChar char="•"/>
            </a:pPr>
            <a:r>
              <a:rPr lang="en-US" dirty="0"/>
              <a:t>Network architecture: LSTM with attention</a:t>
            </a:r>
          </a:p>
          <a:p>
            <a:pPr marL="1028700" lvl="1" indent="-342900">
              <a:buFont typeface="Arial" panose="020B0604020202020204" pitchFamily="34" charset="0"/>
              <a:buChar char="•"/>
            </a:pPr>
            <a:r>
              <a:rPr lang="en-US" dirty="0"/>
              <a:t>Model development and evaluation, review</a:t>
            </a:r>
          </a:p>
          <a:p>
            <a:pPr marL="10287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50455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WORKSHOP PERSPECTIVE</a:t>
            </a:r>
            <a:endParaRPr dirty="0">
              <a:solidFill>
                <a:srgbClr val="7030A0"/>
              </a:solidFill>
            </a:endParaRPr>
          </a:p>
        </p:txBody>
      </p:sp>
      <p:sp>
        <p:nvSpPr>
          <p:cNvPr id="144" name="Google Shape;144;p30"/>
          <p:cNvSpPr txBox="1">
            <a:spLocks noGrp="1"/>
          </p:cNvSpPr>
          <p:nvPr>
            <p:ph type="body" idx="1"/>
          </p:nvPr>
        </p:nvSpPr>
        <p:spPr>
          <a:xfrm>
            <a:off x="574167" y="1387809"/>
            <a:ext cx="11436251" cy="495132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2000"/>
              <a:buFont typeface="Arial"/>
              <a:buChar char="•"/>
            </a:pPr>
            <a:r>
              <a:rPr lang="en-US" sz="2667" dirty="0"/>
              <a:t>What this workshop is:</a:t>
            </a:r>
          </a:p>
          <a:p>
            <a:pPr marL="990561" lvl="1" indent="-380976">
              <a:spcBef>
                <a:spcPts val="0"/>
              </a:spcBef>
              <a:buSzPts val="2000"/>
              <a:buFont typeface="Arial"/>
              <a:buChar char="•"/>
            </a:pPr>
            <a:r>
              <a:rPr lang="en-US" sz="2667" dirty="0"/>
              <a:t>An intro to Natural Language Processing (NLP) using Deep Learning</a:t>
            </a:r>
          </a:p>
          <a:p>
            <a:pPr marL="990561" lvl="1" indent="-380976">
              <a:spcBef>
                <a:spcPts val="0"/>
              </a:spcBef>
              <a:buSzPts val="2000"/>
              <a:buFont typeface="Arial"/>
              <a:buChar char="•"/>
            </a:pPr>
            <a:r>
              <a:rPr lang="en-US" sz="2667" dirty="0"/>
              <a:t>Lectures followed by step-by-step hands-on exercises using </a:t>
            </a:r>
            <a:r>
              <a:rPr lang="en-US" sz="2667" dirty="0" err="1"/>
              <a:t>Jupyter</a:t>
            </a:r>
            <a:r>
              <a:rPr lang="en-US" sz="2667" dirty="0"/>
              <a:t> Notebooks, TensorFlow and </a:t>
            </a:r>
            <a:r>
              <a:rPr lang="en-US" sz="2667" dirty="0" err="1"/>
              <a:t>Keras</a:t>
            </a:r>
            <a:endParaRPr lang="en-US" sz="2667" dirty="0"/>
          </a:p>
          <a:p>
            <a:pPr marL="990561" lvl="1" indent="-380976">
              <a:spcBef>
                <a:spcPts val="0"/>
              </a:spcBef>
              <a:buSzPts val="2000"/>
              <a:buFont typeface="Arial"/>
              <a:buChar char="•"/>
            </a:pPr>
            <a:r>
              <a:rPr lang="en-US" sz="2667" dirty="0"/>
              <a:t>Emphasis is on the hands-on exercises</a:t>
            </a:r>
          </a:p>
          <a:p>
            <a:pPr marL="990561" lvl="1" indent="-380976">
              <a:spcBef>
                <a:spcPts val="0"/>
              </a:spcBef>
              <a:buSzPts val="2000"/>
              <a:buFont typeface="Arial"/>
              <a:buChar char="•"/>
            </a:pPr>
            <a:r>
              <a:rPr lang="en-US" sz="2667" dirty="0"/>
              <a:t>Downloadable Docker image</a:t>
            </a:r>
          </a:p>
          <a:p>
            <a:pPr marL="380976" indent="-380976">
              <a:spcBef>
                <a:spcPts val="0"/>
              </a:spcBef>
              <a:buSzPts val="2000"/>
              <a:buFont typeface="Arial"/>
              <a:buChar char="•"/>
            </a:pPr>
            <a:endParaRPr lang="en-US" sz="2667" dirty="0"/>
          </a:p>
          <a:p>
            <a:pPr marL="380976" indent="-380976">
              <a:spcBef>
                <a:spcPts val="0"/>
              </a:spcBef>
              <a:buSzPts val="2000"/>
              <a:buFont typeface="Arial"/>
              <a:buChar char="•"/>
            </a:pPr>
            <a:r>
              <a:rPr lang="en-US" sz="2667" dirty="0"/>
              <a:t>This workshop is not:</a:t>
            </a:r>
          </a:p>
          <a:p>
            <a:pPr marL="990561" lvl="1" indent="-380976">
              <a:spcBef>
                <a:spcPts val="0"/>
              </a:spcBef>
              <a:buSzPts val="2000"/>
              <a:buFont typeface="Arial"/>
              <a:buChar char="•"/>
            </a:pPr>
            <a:r>
              <a:rPr lang="en-US" sz="2667" dirty="0"/>
              <a:t>Comprehensive review of NLP</a:t>
            </a:r>
          </a:p>
          <a:p>
            <a:pPr marL="990561" lvl="1" indent="-380976">
              <a:spcBef>
                <a:spcPts val="0"/>
              </a:spcBef>
              <a:buSzPts val="2000"/>
              <a:buFont typeface="Arial"/>
              <a:buChar char="•"/>
            </a:pPr>
            <a:r>
              <a:rPr lang="en-US" sz="2667" dirty="0"/>
              <a:t>Deep Learning from first principles</a:t>
            </a:r>
          </a:p>
          <a:p>
            <a:pPr marL="990561" lvl="1" indent="-380976">
              <a:spcBef>
                <a:spcPts val="0"/>
              </a:spcBef>
              <a:buSzPts val="2000"/>
              <a:buFont typeface="Arial"/>
              <a:buChar char="•"/>
            </a:pPr>
            <a:r>
              <a:rPr lang="en-US" sz="2667" dirty="0"/>
              <a:t>Extensive programming and knowledge of APIs</a:t>
            </a:r>
          </a:p>
          <a:p>
            <a:pPr marL="380976" indent="-380976">
              <a:spcBef>
                <a:spcPts val="0"/>
              </a:spcBef>
              <a:buSzPts val="2000"/>
              <a:buFont typeface="Arial"/>
              <a:buChar char="•"/>
            </a:pPr>
            <a:endParaRPr lang="en-US" sz="2667" dirty="0"/>
          </a:p>
        </p:txBody>
      </p:sp>
    </p:spTree>
    <p:extLst>
      <p:ext uri="{BB962C8B-B14F-4D97-AF65-F5344CB8AC3E}">
        <p14:creationId xmlns:p14="http://schemas.microsoft.com/office/powerpoint/2010/main" val="2922840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EXPECTATIONS</a:t>
            </a:r>
            <a:endParaRPr dirty="0">
              <a:solidFill>
                <a:srgbClr val="7030A0"/>
              </a:solidFill>
            </a:endParaRPr>
          </a:p>
        </p:txBody>
      </p:sp>
      <p:sp>
        <p:nvSpPr>
          <p:cNvPr id="144" name="Google Shape;144;p30"/>
          <p:cNvSpPr txBox="1">
            <a:spLocks noGrp="1"/>
          </p:cNvSpPr>
          <p:nvPr>
            <p:ph type="body" idx="1"/>
          </p:nvPr>
        </p:nvSpPr>
        <p:spPr>
          <a:xfrm>
            <a:off x="574167" y="1387809"/>
            <a:ext cx="11436251" cy="495132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2000"/>
              <a:buFont typeface="Arial"/>
              <a:buChar char="•"/>
            </a:pPr>
            <a:endParaRPr lang="en-US" sz="2667" dirty="0"/>
          </a:p>
          <a:p>
            <a:pPr marL="380976" indent="-380976">
              <a:spcBef>
                <a:spcPts val="0"/>
              </a:spcBef>
              <a:buSzPts val="2000"/>
              <a:buFont typeface="Arial"/>
              <a:buChar char="•"/>
            </a:pPr>
            <a:r>
              <a:rPr lang="en-US" sz="2667" dirty="0"/>
              <a:t>Assumptions:</a:t>
            </a:r>
          </a:p>
          <a:p>
            <a:pPr marL="990561" lvl="1" indent="-380976">
              <a:spcBef>
                <a:spcPts val="0"/>
              </a:spcBef>
              <a:buSzPts val="2000"/>
              <a:buFont typeface="Arial"/>
              <a:buChar char="•"/>
            </a:pPr>
            <a:r>
              <a:rPr lang="en-US" sz="2667" dirty="0"/>
              <a:t>Basic Python</a:t>
            </a:r>
          </a:p>
          <a:p>
            <a:pPr marL="990561" lvl="1" indent="-380976">
              <a:spcBef>
                <a:spcPts val="0"/>
              </a:spcBef>
              <a:buSzPts val="2000"/>
              <a:buFont typeface="Arial"/>
              <a:buChar char="•"/>
            </a:pPr>
            <a:r>
              <a:rPr lang="en-US" sz="2667" dirty="0"/>
              <a:t>Basic understanding of Machine Learning</a:t>
            </a:r>
          </a:p>
          <a:p>
            <a:pPr marL="380976" indent="-380976">
              <a:spcBef>
                <a:spcPts val="2000"/>
              </a:spcBef>
              <a:buSzPts val="2000"/>
              <a:buFont typeface="Arial"/>
              <a:buChar char="•"/>
            </a:pPr>
            <a:r>
              <a:rPr lang="en-US" sz="2667" dirty="0"/>
              <a:t>Nice to have: </a:t>
            </a:r>
          </a:p>
          <a:p>
            <a:pPr marL="1600145" lvl="2" indent="-380976">
              <a:spcBef>
                <a:spcPts val="0"/>
              </a:spcBef>
              <a:buSzPts val="2333"/>
              <a:buFont typeface="Arial"/>
              <a:buChar char="•"/>
            </a:pPr>
            <a:r>
              <a:rPr lang="en-US" sz="2667" dirty="0"/>
              <a:t>Some deep learning, any NLP experience</a:t>
            </a:r>
            <a:endParaRPr sz="2667" dirty="0"/>
          </a:p>
          <a:p>
            <a:pPr marL="342900" indent="-342900">
              <a:spcBef>
                <a:spcPts val="2000"/>
              </a:spcBef>
              <a:buSzPts val="417"/>
            </a:pPr>
            <a:r>
              <a:rPr lang="en-US" sz="2400" dirty="0"/>
              <a:t>Consider working with a partner</a:t>
            </a:r>
          </a:p>
          <a:p>
            <a:pPr marL="0" indent="0">
              <a:spcBef>
                <a:spcPts val="2000"/>
              </a:spcBef>
              <a:buSzPts val="417"/>
              <a:buNone/>
            </a:pPr>
            <a:endParaRPr dirty="0"/>
          </a:p>
        </p:txBody>
      </p:sp>
    </p:spTree>
    <p:extLst>
      <p:ext uri="{BB962C8B-B14F-4D97-AF65-F5344CB8AC3E}">
        <p14:creationId xmlns:p14="http://schemas.microsoft.com/office/powerpoint/2010/main" val="94215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HOPEFULL TAKE AWAYS</a:t>
            </a:r>
            <a:endParaRPr dirty="0">
              <a:solidFill>
                <a:srgbClr val="7030A0"/>
              </a:solidFill>
            </a:endParaRPr>
          </a:p>
        </p:txBody>
      </p:sp>
      <p:sp>
        <p:nvSpPr>
          <p:cNvPr id="164" name="Google Shape;164;p33"/>
          <p:cNvSpPr txBox="1">
            <a:spLocks noGrp="1"/>
          </p:cNvSpPr>
          <p:nvPr>
            <p:ph type="body" idx="1"/>
          </p:nvPr>
        </p:nvSpPr>
        <p:spPr>
          <a:xfrm>
            <a:off x="574167" y="2336705"/>
            <a:ext cx="11054080" cy="413213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1833"/>
              <a:buFont typeface="Arial"/>
              <a:buChar char="•"/>
            </a:pPr>
            <a:r>
              <a:rPr lang="en-US" sz="2444" dirty="0"/>
              <a:t>Ability to design a deep learning workflow to conduct NLP based text tasks</a:t>
            </a:r>
            <a:endParaRPr dirty="0"/>
          </a:p>
          <a:p>
            <a:pPr marL="380976" indent="-225785">
              <a:spcBef>
                <a:spcPts val="0"/>
              </a:spcBef>
              <a:buSzPts val="1833"/>
              <a:buNone/>
            </a:pPr>
            <a:endParaRPr sz="2444" dirty="0"/>
          </a:p>
          <a:p>
            <a:pPr marL="380976" indent="-380976">
              <a:spcBef>
                <a:spcPts val="0"/>
              </a:spcBef>
              <a:buSzPts val="1833"/>
              <a:buFont typeface="Arial"/>
              <a:buChar char="•"/>
            </a:pPr>
            <a:r>
              <a:rPr lang="en-US" sz="2444" dirty="0"/>
              <a:t>Have a template for creating your own sentiment analysis NLP research</a:t>
            </a:r>
            <a:endParaRPr dirty="0"/>
          </a:p>
        </p:txBody>
      </p:sp>
    </p:spTree>
    <p:extLst>
      <p:ext uri="{BB962C8B-B14F-4D97-AF65-F5344CB8AC3E}">
        <p14:creationId xmlns:p14="http://schemas.microsoft.com/office/powerpoint/2010/main" val="324503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ubTitle" idx="1"/>
          </p:nvPr>
        </p:nvSpPr>
        <p:spPr>
          <a:xfrm>
            <a:off x="545523" y="5124780"/>
            <a:ext cx="8079659" cy="410332"/>
          </a:xfrm>
          <a:prstGeom prst="rect">
            <a:avLst/>
          </a:prstGeom>
          <a:noFill/>
          <a:ln>
            <a:noFill/>
          </a:ln>
        </p:spPr>
        <p:txBody>
          <a:bodyPr spcFirstLastPara="1" wrap="square" lIns="101575" tIns="101575" rIns="101575" bIns="101575" anchor="t" anchorCtr="0">
            <a:noAutofit/>
          </a:bodyPr>
          <a:lstStyle/>
          <a:p>
            <a:pPr marL="0" indent="0">
              <a:buSzPts val="556"/>
            </a:pPr>
            <a:r>
              <a:rPr lang="en-US" dirty="0"/>
              <a:t>Jay Urbain, PhD</a:t>
            </a:r>
            <a:endParaRPr lang="en-US" sz="2400" dirty="0"/>
          </a:p>
          <a:p>
            <a:pPr marL="0" marR="0" lvl="0" indent="0" algn="l" rtl="0">
              <a:lnSpc>
                <a:spcPct val="90000"/>
              </a:lnSpc>
              <a:spcBef>
                <a:spcPts val="0"/>
              </a:spcBef>
              <a:spcAft>
                <a:spcPts val="0"/>
              </a:spcAft>
              <a:buClr>
                <a:schemeClr val="dk1"/>
              </a:buClr>
              <a:buSzPts val="556"/>
              <a:buFont typeface="Trebuchet MS"/>
              <a:buNone/>
            </a:pPr>
            <a:endParaRPr dirty="0"/>
          </a:p>
        </p:txBody>
      </p:sp>
      <p:sp>
        <p:nvSpPr>
          <p:cNvPr id="627" name="Shape 627"/>
          <p:cNvSpPr txBox="1">
            <a:spLocks noGrp="1"/>
          </p:cNvSpPr>
          <p:nvPr>
            <p:ph type="title"/>
          </p:nvPr>
        </p:nvSpPr>
        <p:spPr>
          <a:xfrm>
            <a:off x="545522" y="3816230"/>
            <a:ext cx="11059453" cy="1092000"/>
          </a:xfrm>
          <a:prstGeom prst="rect">
            <a:avLst/>
          </a:prstGeom>
          <a:noFill/>
          <a:ln>
            <a:noFill/>
          </a:ln>
        </p:spPr>
        <p:txBody>
          <a:bodyPr spcFirstLastPara="1" wrap="square" lIns="101575" tIns="101575" rIns="101575" bIns="101575" anchor="b" anchorCtr="0">
            <a:noAutofit/>
          </a:bodyPr>
          <a:lstStyle/>
          <a:p>
            <a:pPr marL="0" marR="0" lvl="0" indent="0" algn="l" rtl="0">
              <a:lnSpc>
                <a:spcPct val="90000"/>
              </a:lnSpc>
              <a:spcBef>
                <a:spcPts val="0"/>
              </a:spcBef>
              <a:spcAft>
                <a:spcPts val="0"/>
              </a:spcAft>
              <a:buClr>
                <a:schemeClr val="lt2"/>
              </a:buClr>
              <a:buSzPts val="1000"/>
              <a:buFont typeface="Trebuchet MS"/>
              <a:buNone/>
            </a:pPr>
            <a:r>
              <a:rPr lang="en-US" sz="4000" b="1" i="0" u="none" strike="noStrike" cap="none" dirty="0">
                <a:solidFill>
                  <a:srgbClr val="7030A0"/>
                </a:solidFill>
                <a:sym typeface="Trebuchet MS"/>
              </a:rPr>
              <a:t>Intro to Deep Learning</a:t>
            </a:r>
            <a:endParaRPr dirty="0">
              <a:solidFill>
                <a:srgbClr val="7030A0"/>
              </a:solidFill>
            </a:endParaRPr>
          </a:p>
        </p:txBody>
      </p:sp>
      <p:sp>
        <p:nvSpPr>
          <p:cNvPr id="628" name="Shape 628"/>
          <p:cNvSpPr txBox="1"/>
          <p:nvPr/>
        </p:nvSpPr>
        <p:spPr>
          <a:xfrm>
            <a:off x="545522" y="5535112"/>
            <a:ext cx="8280426" cy="533333"/>
          </a:xfrm>
          <a:prstGeom prst="rect">
            <a:avLst/>
          </a:prstGeom>
          <a:noFill/>
          <a:ln>
            <a:noFill/>
          </a:ln>
        </p:spPr>
        <p:txBody>
          <a:bodyPr spcFirstLastPara="1" wrap="square" lIns="101575" tIns="50775" rIns="101575" bIns="50775" anchor="t" anchorCtr="0">
            <a:noAutofit/>
          </a:bodyPr>
          <a:lstStyle/>
          <a:p>
            <a:pPr>
              <a:lnSpc>
                <a:spcPct val="90000"/>
              </a:lnSpc>
            </a:pPr>
            <a:r>
              <a:rPr lang="en-US" sz="2000" dirty="0">
                <a:latin typeface="Trebuchet MS"/>
                <a:sym typeface="Trebuchet MS"/>
              </a:rPr>
              <a:t>Professor, Department of Electrical Engineering and Computer Science</a:t>
            </a:r>
          </a:p>
          <a:p>
            <a:pPr>
              <a:lnSpc>
                <a:spcPct val="90000"/>
              </a:lnSpc>
            </a:pPr>
            <a:r>
              <a:rPr lang="en-US" sz="2000" dirty="0">
                <a:latin typeface="Trebuchet MS"/>
                <a:sym typeface="Trebuchet MS"/>
              </a:rPr>
              <a:t>Milwaukee School of Engineering</a:t>
            </a:r>
            <a:endParaRPr lang="en-US" sz="2000" dirty="0"/>
          </a:p>
          <a:p>
            <a:pPr marL="0" marR="0" lvl="0" indent="0" algn="l" rtl="0">
              <a:lnSpc>
                <a:spcPct val="90000"/>
              </a:lnSpc>
              <a:spcBef>
                <a:spcPts val="0"/>
              </a:spcBef>
              <a:spcAft>
                <a:spcPts val="0"/>
              </a:spcAft>
              <a:buNone/>
            </a:pPr>
            <a:endParaRPr sz="2000" dirty="0"/>
          </a:p>
        </p:txBody>
      </p:sp>
      <p:pic>
        <p:nvPicPr>
          <p:cNvPr id="5" name="Picture 4"/>
          <p:cNvPicPr>
            <a:picLocks noChangeAspect="1"/>
          </p:cNvPicPr>
          <p:nvPr/>
        </p:nvPicPr>
        <p:blipFill>
          <a:blip r:embed="rId3"/>
          <a:stretch>
            <a:fillRect/>
          </a:stretch>
        </p:blipFill>
        <p:spPr>
          <a:xfrm>
            <a:off x="400966" y="1225797"/>
            <a:ext cx="11348563" cy="2590433"/>
          </a:xfrm>
          <a:prstGeom prst="rect">
            <a:avLst/>
          </a:prstGeom>
        </p:spPr>
      </p:pic>
    </p:spTree>
    <p:extLst>
      <p:ext uri="{BB962C8B-B14F-4D97-AF65-F5344CB8AC3E}">
        <p14:creationId xmlns:p14="http://schemas.microsoft.com/office/powerpoint/2010/main" val="367377919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ACCOMPLISHING COMPLEX GOALS</a:t>
            </a:r>
            <a:endParaRPr/>
          </a:p>
        </p:txBody>
      </p:sp>
      <p:pic>
        <p:nvPicPr>
          <p:cNvPr id="656" name="Shape 656" descr="C:\Users\hmarinez\Desktop\Deep_Learning_Icons_R5_PNG.jpg.png"/>
          <p:cNvPicPr preferRelativeResize="0"/>
          <p:nvPr/>
        </p:nvPicPr>
        <p:blipFill rotWithShape="1">
          <a:blip r:embed="rId3">
            <a:alphaModFix/>
          </a:blip>
          <a:srcRect l="3822" t="7355" r="3521" b="14664"/>
          <a:stretch/>
        </p:blipFill>
        <p:spPr>
          <a:xfrm>
            <a:off x="553720" y="1864054"/>
            <a:ext cx="11084560" cy="4556124"/>
          </a:xfrm>
          <a:prstGeom prst="rect">
            <a:avLst/>
          </a:prstGeom>
          <a:noFill/>
          <a:ln>
            <a:noFill/>
          </a:ln>
        </p:spPr>
      </p:pic>
    </p:spTree>
    <p:extLst>
      <p:ext uri="{BB962C8B-B14F-4D97-AF65-F5344CB8AC3E}">
        <p14:creationId xmlns:p14="http://schemas.microsoft.com/office/powerpoint/2010/main" val="205751325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p:nvPr/>
        </p:nvSpPr>
        <p:spPr>
          <a:xfrm>
            <a:off x="0" y="4649490"/>
            <a:ext cx="12192000" cy="1257086"/>
          </a:xfrm>
          <a:prstGeom prst="rect">
            <a:avLst/>
          </a:prstGeom>
          <a:solidFill>
            <a:srgbClr val="E0E0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663" name="Shape 663"/>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SWEEPING ACROSS INDUSTRIES</a:t>
            </a:r>
            <a:endParaRPr/>
          </a:p>
        </p:txBody>
      </p:sp>
      <p:pic>
        <p:nvPicPr>
          <p:cNvPr id="664" name="Shape 664" descr="http://www.healthcareglobal.com/public/uploads/large/large_article_im1111_DigitalImaging.jpg"/>
          <p:cNvPicPr preferRelativeResize="0"/>
          <p:nvPr/>
        </p:nvPicPr>
        <p:blipFill rotWithShape="1">
          <a:blip r:embed="rId3">
            <a:alphaModFix/>
          </a:blip>
          <a:srcRect/>
          <a:stretch/>
        </p:blipFill>
        <p:spPr>
          <a:xfrm>
            <a:off x="2457351" y="1958819"/>
            <a:ext cx="2353959" cy="2474422"/>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5" name="Shape 665" descr="http://images.dailytech.com/nimage/21649_large_cyber_security.gif"/>
          <p:cNvPicPr preferRelativeResize="0"/>
          <p:nvPr/>
        </p:nvPicPr>
        <p:blipFill rotWithShape="1">
          <a:blip r:embed="rId4">
            <a:alphaModFix/>
          </a:blip>
          <a:srcRect r="5176"/>
          <a:stretch/>
        </p:blipFill>
        <p:spPr>
          <a:xfrm>
            <a:off x="7392024" y="1965952"/>
            <a:ext cx="2318369" cy="2467289"/>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6" name="Shape 666" descr="https://www.kpmg-institutes.com/content/kpmg/institutes/us/en/institutes/advisory-institute/events/2014/08/webcast-tbm-media-entertainment-aug-26.image.690.230.medium.jpg"/>
          <p:cNvPicPr preferRelativeResize="0"/>
          <p:nvPr/>
        </p:nvPicPr>
        <p:blipFill rotWithShape="1">
          <a:blip r:embed="rId5">
            <a:alphaModFix/>
          </a:blip>
          <a:srcRect r="2870"/>
          <a:stretch/>
        </p:blipFill>
        <p:spPr>
          <a:xfrm>
            <a:off x="4911522" y="1975105"/>
            <a:ext cx="2389444" cy="2458136"/>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7" name="Shape 667" descr="https://encrypted-tbn0.gstatic.com/images?q=tbn:ANd9GcSGmjxhFcmVRo6KBN7AWK2OdKUtJ5HVutdbrjXn3bBQ0S1Dk0WF"/>
          <p:cNvPicPr preferRelativeResize="0"/>
          <p:nvPr/>
        </p:nvPicPr>
        <p:blipFill rotWithShape="1">
          <a:blip r:embed="rId6">
            <a:alphaModFix/>
          </a:blip>
          <a:srcRect/>
          <a:stretch/>
        </p:blipFill>
        <p:spPr>
          <a:xfrm>
            <a:off x="-3251" y="1967972"/>
            <a:ext cx="2352361" cy="2465269"/>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8" name="Shape 668" descr="C:\Users\ang\Desktop\iStock_000005809739XSmall-1_0.jpg"/>
          <p:cNvPicPr preferRelativeResize="0"/>
          <p:nvPr/>
        </p:nvPicPr>
        <p:blipFill rotWithShape="1">
          <a:blip r:embed="rId7">
            <a:alphaModFix/>
          </a:blip>
          <a:srcRect/>
          <a:stretch/>
        </p:blipFill>
        <p:spPr>
          <a:xfrm>
            <a:off x="3992242" y="3626017"/>
            <a:ext cx="800922" cy="798614"/>
          </a:xfrm>
          <a:prstGeom prst="rect">
            <a:avLst/>
          </a:prstGeom>
          <a:noFill/>
          <a:ln>
            <a:noFill/>
          </a:ln>
        </p:spPr>
      </p:pic>
      <p:pic>
        <p:nvPicPr>
          <p:cNvPr id="669" name="Shape 669" descr="http://files.linuxgizmos.com/nvidia_computer_vision2.jpg"/>
          <p:cNvPicPr preferRelativeResize="0"/>
          <p:nvPr/>
        </p:nvPicPr>
        <p:blipFill rotWithShape="1">
          <a:blip r:embed="rId8">
            <a:alphaModFix/>
          </a:blip>
          <a:srcRect l="8715" t="2509" r="18162" b="16292"/>
          <a:stretch/>
        </p:blipFill>
        <p:spPr>
          <a:xfrm>
            <a:off x="9799777" y="1958819"/>
            <a:ext cx="2379820" cy="2474423"/>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670" name="Shape 670"/>
          <p:cNvSpPr txBox="1"/>
          <p:nvPr/>
        </p:nvSpPr>
        <p:spPr>
          <a:xfrm>
            <a:off x="1" y="1504234"/>
            <a:ext cx="2457350"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Internet Services</a:t>
            </a:r>
            <a:endParaRPr/>
          </a:p>
        </p:txBody>
      </p:sp>
      <p:sp>
        <p:nvSpPr>
          <p:cNvPr id="671" name="Shape 671"/>
          <p:cNvSpPr txBox="1"/>
          <p:nvPr/>
        </p:nvSpPr>
        <p:spPr>
          <a:xfrm>
            <a:off x="2519505" y="1513387"/>
            <a:ext cx="2229647"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Medicine</a:t>
            </a:r>
            <a:endParaRPr/>
          </a:p>
        </p:txBody>
      </p:sp>
      <p:sp>
        <p:nvSpPr>
          <p:cNvPr id="672" name="Shape 672"/>
          <p:cNvSpPr txBox="1"/>
          <p:nvPr/>
        </p:nvSpPr>
        <p:spPr>
          <a:xfrm>
            <a:off x="4911522" y="1513387"/>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Media &amp; Entertainment</a:t>
            </a:r>
            <a:endParaRPr/>
          </a:p>
        </p:txBody>
      </p:sp>
      <p:sp>
        <p:nvSpPr>
          <p:cNvPr id="673" name="Shape 673"/>
          <p:cNvSpPr txBox="1"/>
          <p:nvPr/>
        </p:nvSpPr>
        <p:spPr>
          <a:xfrm>
            <a:off x="7356487" y="1504234"/>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Security &amp; Defense</a:t>
            </a:r>
            <a:endParaRPr/>
          </a:p>
        </p:txBody>
      </p:sp>
      <p:sp>
        <p:nvSpPr>
          <p:cNvPr id="674" name="Shape 674"/>
          <p:cNvSpPr txBox="1"/>
          <p:nvPr/>
        </p:nvSpPr>
        <p:spPr>
          <a:xfrm>
            <a:off x="9790152" y="1504234"/>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Autonomous Machines</a:t>
            </a:r>
            <a:endParaRPr/>
          </a:p>
        </p:txBody>
      </p:sp>
      <p:sp>
        <p:nvSpPr>
          <p:cNvPr id="675" name="Shape 675"/>
          <p:cNvSpPr txBox="1"/>
          <p:nvPr/>
        </p:nvSpPr>
        <p:spPr>
          <a:xfrm>
            <a:off x="2669901" y="4880502"/>
            <a:ext cx="222773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Cancer cell detection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Diabetic grading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Drug discovery</a:t>
            </a:r>
            <a:endParaRPr/>
          </a:p>
        </p:txBody>
      </p:sp>
      <p:sp>
        <p:nvSpPr>
          <p:cNvPr id="676" name="Shape 676"/>
          <p:cNvSpPr txBox="1"/>
          <p:nvPr/>
        </p:nvSpPr>
        <p:spPr>
          <a:xfrm>
            <a:off x="9818593" y="4880502"/>
            <a:ext cx="2266930"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Pedestrian detection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Lane tracking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Recognize traffic signs</a:t>
            </a:r>
            <a:endParaRPr/>
          </a:p>
        </p:txBody>
      </p:sp>
      <p:sp>
        <p:nvSpPr>
          <p:cNvPr id="677" name="Shape 677"/>
          <p:cNvSpPr txBox="1"/>
          <p:nvPr/>
        </p:nvSpPr>
        <p:spPr>
          <a:xfrm>
            <a:off x="7517955" y="4878200"/>
            <a:ext cx="212896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Face recognition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Video surveillance</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Cyber security</a:t>
            </a:r>
            <a:endParaRPr/>
          </a:p>
        </p:txBody>
      </p:sp>
      <p:sp>
        <p:nvSpPr>
          <p:cNvPr id="678" name="Shape 678"/>
          <p:cNvSpPr txBox="1"/>
          <p:nvPr/>
        </p:nvSpPr>
        <p:spPr>
          <a:xfrm>
            <a:off x="4972909" y="4880502"/>
            <a:ext cx="2282147"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Video captioning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Content based search</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Real time translation</a:t>
            </a:r>
            <a:endParaRPr/>
          </a:p>
        </p:txBody>
      </p:sp>
      <p:sp>
        <p:nvSpPr>
          <p:cNvPr id="679" name="Shape 679"/>
          <p:cNvSpPr txBox="1"/>
          <p:nvPr/>
        </p:nvSpPr>
        <p:spPr>
          <a:xfrm>
            <a:off x="-1" y="4878200"/>
            <a:ext cx="290414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Image/Video classification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Speech recognition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Natural language processing</a:t>
            </a:r>
            <a:endParaRPr/>
          </a:p>
        </p:txBody>
      </p:sp>
    </p:spTree>
    <p:extLst>
      <p:ext uri="{BB962C8B-B14F-4D97-AF65-F5344CB8AC3E}">
        <p14:creationId xmlns:p14="http://schemas.microsoft.com/office/powerpoint/2010/main" val="325258085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Shape 685"/>
          <p:cNvPicPr preferRelativeResize="0"/>
          <p:nvPr/>
        </p:nvPicPr>
        <p:blipFill rotWithShape="1">
          <a:blip r:embed="rId3">
            <a:alphaModFix/>
          </a:blip>
          <a:srcRect/>
          <a:stretch/>
        </p:blipFill>
        <p:spPr>
          <a:xfrm>
            <a:off x="191356" y="1100235"/>
            <a:ext cx="4413249" cy="5752464"/>
          </a:xfrm>
          <a:prstGeom prst="rect">
            <a:avLst/>
          </a:prstGeom>
          <a:noFill/>
          <a:ln>
            <a:noFill/>
          </a:ln>
        </p:spPr>
      </p:pic>
      <p:pic>
        <p:nvPicPr>
          <p:cNvPr id="686" name="Shape 686"/>
          <p:cNvPicPr preferRelativeResize="0"/>
          <p:nvPr/>
        </p:nvPicPr>
        <p:blipFill rotWithShape="1">
          <a:blip r:embed="rId3">
            <a:alphaModFix/>
          </a:blip>
          <a:srcRect/>
          <a:stretch/>
        </p:blipFill>
        <p:spPr>
          <a:xfrm>
            <a:off x="3991852" y="1100235"/>
            <a:ext cx="4413249" cy="5752464"/>
          </a:xfrm>
          <a:prstGeom prst="rect">
            <a:avLst/>
          </a:prstGeom>
          <a:noFill/>
          <a:ln>
            <a:noFill/>
          </a:ln>
        </p:spPr>
      </p:pic>
      <p:sp>
        <p:nvSpPr>
          <p:cNvPr id="687" name="Shape 687"/>
          <p:cNvSpPr/>
          <p:nvPr/>
        </p:nvSpPr>
        <p:spPr>
          <a:xfrm>
            <a:off x="506047"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88" name="Shape 688"/>
          <p:cNvSpPr/>
          <p:nvPr/>
        </p:nvSpPr>
        <p:spPr>
          <a:xfrm>
            <a:off x="568387" y="1345580"/>
            <a:ext cx="3499020" cy="3968312"/>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pic>
        <p:nvPicPr>
          <p:cNvPr id="689" name="Shape 689"/>
          <p:cNvPicPr preferRelativeResize="0"/>
          <p:nvPr/>
        </p:nvPicPr>
        <p:blipFill rotWithShape="1">
          <a:blip r:embed="rId4">
            <a:alphaModFix/>
          </a:blip>
          <a:srcRect l="27408" r="16698"/>
          <a:stretch/>
        </p:blipFill>
        <p:spPr>
          <a:xfrm>
            <a:off x="578556" y="1407793"/>
            <a:ext cx="3485823" cy="3880690"/>
          </a:xfrm>
          <a:prstGeom prst="rect">
            <a:avLst/>
          </a:prstGeom>
          <a:noFill/>
          <a:ln>
            <a:noFill/>
          </a:ln>
        </p:spPr>
      </p:pic>
      <p:sp>
        <p:nvSpPr>
          <p:cNvPr id="690" name="Shape 690"/>
          <p:cNvSpPr/>
          <p:nvPr/>
        </p:nvSpPr>
        <p:spPr>
          <a:xfrm>
            <a:off x="539054"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“Seeing” Gravity In Real Time </a:t>
            </a:r>
            <a:endParaRPr/>
          </a:p>
        </p:txBody>
      </p:sp>
      <p:sp>
        <p:nvSpPr>
          <p:cNvPr id="691" name="Shape 691"/>
          <p:cNvSpPr/>
          <p:nvPr/>
        </p:nvSpPr>
        <p:spPr>
          <a:xfrm>
            <a:off x="4306544"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92" name="Shape 692"/>
          <p:cNvSpPr/>
          <p:nvPr/>
        </p:nvSpPr>
        <p:spPr>
          <a:xfrm>
            <a:off x="4368883" y="1345580"/>
            <a:ext cx="3499020" cy="39683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pic>
        <p:nvPicPr>
          <p:cNvPr id="693" name="Shape 693"/>
          <p:cNvPicPr preferRelativeResize="0"/>
          <p:nvPr/>
        </p:nvPicPr>
        <p:blipFill rotWithShape="1">
          <a:blip r:embed="rId5">
            <a:alphaModFix/>
          </a:blip>
          <a:srcRect l="4684" r="8529"/>
          <a:stretch/>
        </p:blipFill>
        <p:spPr>
          <a:xfrm>
            <a:off x="4377727" y="1479127"/>
            <a:ext cx="3506627" cy="3782828"/>
          </a:xfrm>
          <a:prstGeom prst="rect">
            <a:avLst/>
          </a:prstGeom>
          <a:noFill/>
          <a:ln>
            <a:noFill/>
          </a:ln>
        </p:spPr>
      </p:pic>
      <p:sp>
        <p:nvSpPr>
          <p:cNvPr id="694" name="Shape 694"/>
          <p:cNvSpPr/>
          <p:nvPr/>
        </p:nvSpPr>
        <p:spPr>
          <a:xfrm>
            <a:off x="4350793"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556"/>
              <a:buFont typeface="Trebuchet MS"/>
              <a:buNone/>
            </a:pPr>
            <a:endParaRPr sz="1556" b="1" i="0" u="none" strike="noStrike" cap="none">
              <a:solidFill>
                <a:srgbClr val="000000"/>
              </a:solidFill>
              <a:latin typeface="Trebuchet MS"/>
              <a:ea typeface="Trebuchet MS"/>
              <a:cs typeface="Trebuchet MS"/>
              <a:sym typeface="Trebuchet MS"/>
            </a:endParaRPr>
          </a:p>
        </p:txBody>
      </p:sp>
      <p:sp>
        <p:nvSpPr>
          <p:cNvPr id="695" name="Shape 695"/>
          <p:cNvSpPr/>
          <p:nvPr/>
        </p:nvSpPr>
        <p:spPr>
          <a:xfrm>
            <a:off x="568387" y="3984495"/>
            <a:ext cx="3499019" cy="1337739"/>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696" name="Shape 696"/>
          <p:cNvSpPr/>
          <p:nvPr/>
        </p:nvSpPr>
        <p:spPr>
          <a:xfrm>
            <a:off x="4368883" y="4181663"/>
            <a:ext cx="3499020" cy="1140572"/>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697" name="Shape 697"/>
          <p:cNvPicPr preferRelativeResize="0"/>
          <p:nvPr/>
        </p:nvPicPr>
        <p:blipFill rotWithShape="1">
          <a:blip r:embed="rId3">
            <a:alphaModFix/>
          </a:blip>
          <a:srcRect/>
          <a:stretch/>
        </p:blipFill>
        <p:spPr>
          <a:xfrm>
            <a:off x="7778751" y="1100235"/>
            <a:ext cx="4413249" cy="5752464"/>
          </a:xfrm>
          <a:prstGeom prst="rect">
            <a:avLst/>
          </a:prstGeom>
          <a:noFill/>
          <a:ln>
            <a:noFill/>
          </a:ln>
        </p:spPr>
      </p:pic>
      <p:sp>
        <p:nvSpPr>
          <p:cNvPr id="698" name="Shape 698"/>
          <p:cNvSpPr/>
          <p:nvPr/>
        </p:nvSpPr>
        <p:spPr>
          <a:xfrm>
            <a:off x="8093443"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99" name="Shape 699"/>
          <p:cNvSpPr/>
          <p:nvPr/>
        </p:nvSpPr>
        <p:spPr>
          <a:xfrm>
            <a:off x="8137692"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insideHPC.com Survey</a:t>
            </a:r>
            <a:endParaRPr/>
          </a:p>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November 2016</a:t>
            </a:r>
            <a:endParaRPr/>
          </a:p>
        </p:txBody>
      </p:sp>
      <p:sp>
        <p:nvSpPr>
          <p:cNvPr id="700" name="Shape 700"/>
          <p:cNvSpPr/>
          <p:nvPr/>
        </p:nvSpPr>
        <p:spPr>
          <a:xfrm>
            <a:off x="8155782" y="1345580"/>
            <a:ext cx="3499020" cy="3968312"/>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701" name="Shape 701"/>
          <p:cNvSpPr txBox="1"/>
          <p:nvPr/>
        </p:nvSpPr>
        <p:spPr>
          <a:xfrm>
            <a:off x="8348070" y="1760934"/>
            <a:ext cx="3114444" cy="12003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6B900"/>
              </a:buClr>
              <a:buSzPts val="6667"/>
              <a:buFont typeface="Trebuchet MS"/>
              <a:buNone/>
            </a:pPr>
            <a:r>
              <a:rPr lang="en-US" sz="6667" b="1" i="0" u="none" strike="noStrike" cap="none">
                <a:solidFill>
                  <a:srgbClr val="76B900"/>
                </a:solidFill>
                <a:latin typeface="Trebuchet MS"/>
                <a:ea typeface="Trebuchet MS"/>
                <a:cs typeface="Trebuchet MS"/>
                <a:sym typeface="Trebuchet MS"/>
              </a:rPr>
              <a:t>92%</a:t>
            </a:r>
            <a:endParaRPr/>
          </a:p>
          <a:p>
            <a:pPr marL="0" marR="0" lvl="0" indent="0" algn="ctr" rtl="0">
              <a:lnSpc>
                <a:spcPct val="90000"/>
              </a:lnSpc>
              <a:spcBef>
                <a:spcPts val="0"/>
              </a:spcBef>
              <a:spcAft>
                <a:spcPts val="0"/>
              </a:spcAft>
              <a:buClr>
                <a:srgbClr val="000000"/>
              </a:buClr>
              <a:buSzPts val="1333"/>
              <a:buFont typeface="Trebuchet MS"/>
              <a:buNone/>
            </a:pPr>
            <a:r>
              <a:rPr lang="en-US" sz="1333" b="0" i="0" u="none" strike="noStrike" cap="none">
                <a:solidFill>
                  <a:srgbClr val="000000"/>
                </a:solidFill>
                <a:latin typeface="Trebuchet MS"/>
                <a:ea typeface="Trebuchet MS"/>
                <a:cs typeface="Trebuchet MS"/>
                <a:sym typeface="Trebuchet MS"/>
              </a:rPr>
              <a:t>believe AI will impact their work</a:t>
            </a:r>
            <a:endParaRPr/>
          </a:p>
        </p:txBody>
      </p:sp>
      <p:sp>
        <p:nvSpPr>
          <p:cNvPr id="702" name="Shape 702"/>
          <p:cNvSpPr txBox="1"/>
          <p:nvPr/>
        </p:nvSpPr>
        <p:spPr>
          <a:xfrm>
            <a:off x="8137691" y="3163395"/>
            <a:ext cx="3517111" cy="12003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6B900"/>
              </a:buClr>
              <a:buSzPts val="6667"/>
              <a:buFont typeface="Trebuchet MS"/>
              <a:buNone/>
            </a:pPr>
            <a:r>
              <a:rPr lang="en-US" sz="6667" b="1" i="0" u="none" strike="noStrike" cap="none">
                <a:solidFill>
                  <a:srgbClr val="76B900"/>
                </a:solidFill>
                <a:latin typeface="Trebuchet MS"/>
                <a:ea typeface="Trebuchet MS"/>
                <a:cs typeface="Trebuchet MS"/>
                <a:sym typeface="Trebuchet MS"/>
              </a:rPr>
              <a:t>93%</a:t>
            </a:r>
            <a:endParaRPr/>
          </a:p>
          <a:p>
            <a:pPr marL="0" marR="0" lvl="0" indent="0" algn="ctr" rtl="0">
              <a:lnSpc>
                <a:spcPct val="90000"/>
              </a:lnSpc>
              <a:spcBef>
                <a:spcPts val="0"/>
              </a:spcBef>
              <a:spcAft>
                <a:spcPts val="0"/>
              </a:spcAft>
              <a:buClr>
                <a:srgbClr val="000000"/>
              </a:buClr>
              <a:buSzPts val="1333"/>
              <a:buFont typeface="Trebuchet MS"/>
              <a:buNone/>
            </a:pPr>
            <a:r>
              <a:rPr lang="en-US" sz="1333" b="0" i="0" u="none" strike="noStrike" cap="none">
                <a:solidFill>
                  <a:srgbClr val="000000"/>
                </a:solidFill>
                <a:latin typeface="Trebuchet MS"/>
                <a:ea typeface="Trebuchet MS"/>
                <a:cs typeface="Trebuchet MS"/>
                <a:sym typeface="Trebuchet MS"/>
              </a:rPr>
              <a:t>using deep learning seeing positive results</a:t>
            </a:r>
            <a:endParaRPr/>
          </a:p>
        </p:txBody>
      </p:sp>
      <p:sp>
        <p:nvSpPr>
          <p:cNvPr id="703" name="Shape 703"/>
          <p:cNvSpPr/>
          <p:nvPr/>
        </p:nvSpPr>
        <p:spPr>
          <a:xfrm>
            <a:off x="8125376" y="3974426"/>
            <a:ext cx="3499020" cy="1337739"/>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704" name="Shape 704"/>
          <p:cNvPicPr preferRelativeResize="0"/>
          <p:nvPr/>
        </p:nvPicPr>
        <p:blipFill rotWithShape="1">
          <a:blip r:embed="rId6">
            <a:alphaModFix/>
          </a:blip>
          <a:srcRect/>
          <a:stretch/>
        </p:blipFill>
        <p:spPr>
          <a:xfrm>
            <a:off x="9309060" y="4490205"/>
            <a:ext cx="1039603" cy="727722"/>
          </a:xfrm>
          <a:prstGeom prst="rect">
            <a:avLst/>
          </a:prstGeom>
          <a:noFill/>
          <a:ln>
            <a:noFill/>
          </a:ln>
        </p:spPr>
      </p:pic>
      <p:sp>
        <p:nvSpPr>
          <p:cNvPr id="705" name="Shape 705"/>
          <p:cNvSpPr txBox="1">
            <a:spLocks noGrp="1"/>
          </p:cNvSpPr>
          <p:nvPr>
            <p:ph type="title"/>
          </p:nvPr>
        </p:nvSpPr>
        <p:spPr>
          <a:xfrm>
            <a:off x="553720" y="512438"/>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556" b="1" i="0" u="none" strike="noStrike" cap="none">
                <a:solidFill>
                  <a:schemeClr val="dk2"/>
                </a:solidFill>
                <a:latin typeface="Trebuchet MS"/>
                <a:ea typeface="Trebuchet MS"/>
                <a:cs typeface="Trebuchet MS"/>
                <a:sym typeface="Trebuchet MS"/>
              </a:rPr>
              <a:t>TRANSFORMING RESEARCH</a:t>
            </a:r>
            <a:endParaRPr/>
          </a:p>
        </p:txBody>
      </p:sp>
      <p:grpSp>
        <p:nvGrpSpPr>
          <p:cNvPr id="706" name="Shape 706"/>
          <p:cNvGrpSpPr/>
          <p:nvPr/>
        </p:nvGrpSpPr>
        <p:grpSpPr>
          <a:xfrm>
            <a:off x="1388481" y="4780593"/>
            <a:ext cx="1794172" cy="363229"/>
            <a:chOff x="1249632" y="4545430"/>
            <a:chExt cx="1614755" cy="326906"/>
          </a:xfrm>
        </p:grpSpPr>
        <p:grpSp>
          <p:nvGrpSpPr>
            <p:cNvPr id="707" name="Shape 707"/>
            <p:cNvGrpSpPr/>
            <p:nvPr/>
          </p:nvGrpSpPr>
          <p:grpSpPr>
            <a:xfrm>
              <a:off x="2370719" y="4545430"/>
              <a:ext cx="493668" cy="326906"/>
              <a:chOff x="-770034" y="5728648"/>
              <a:chExt cx="493668" cy="326906"/>
            </a:xfrm>
          </p:grpSpPr>
          <p:sp>
            <p:nvSpPr>
              <p:cNvPr id="708" name="Shape 708"/>
              <p:cNvSpPr/>
              <p:nvPr/>
            </p:nvSpPr>
            <p:spPr>
              <a:xfrm>
                <a:off x="-770034" y="5728648"/>
                <a:ext cx="493668" cy="32690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709" name="Shape 709" descr="Image result for ncsa logo"/>
              <p:cNvPicPr preferRelativeResize="0"/>
              <p:nvPr/>
            </p:nvPicPr>
            <p:blipFill rotWithShape="1">
              <a:blip r:embed="rId7">
                <a:alphaModFix/>
              </a:blip>
              <a:srcRect/>
              <a:stretch/>
            </p:blipFill>
            <p:spPr>
              <a:xfrm>
                <a:off x="-754619" y="5756551"/>
                <a:ext cx="452280" cy="277971"/>
              </a:xfrm>
              <a:prstGeom prst="rect">
                <a:avLst/>
              </a:prstGeom>
              <a:noFill/>
              <a:ln>
                <a:noFill/>
              </a:ln>
            </p:spPr>
          </p:pic>
        </p:grpSp>
        <p:pic>
          <p:nvPicPr>
            <p:cNvPr id="710" name="Shape 710" descr="Image result for university of illinois logo"/>
            <p:cNvPicPr preferRelativeResize="0"/>
            <p:nvPr/>
          </p:nvPicPr>
          <p:blipFill rotWithShape="1">
            <a:blip r:embed="rId8">
              <a:alphaModFix/>
            </a:blip>
            <a:srcRect/>
            <a:stretch/>
          </p:blipFill>
          <p:spPr>
            <a:xfrm>
              <a:off x="1249632" y="4576091"/>
              <a:ext cx="1050639" cy="287740"/>
            </a:xfrm>
            <a:prstGeom prst="rect">
              <a:avLst/>
            </a:prstGeom>
            <a:noFill/>
            <a:ln>
              <a:noFill/>
            </a:ln>
          </p:spPr>
        </p:pic>
      </p:grpSp>
      <p:sp>
        <p:nvSpPr>
          <p:cNvPr id="711" name="Shape 711"/>
          <p:cNvSpPr/>
          <p:nvPr/>
        </p:nvSpPr>
        <p:spPr>
          <a:xfrm>
            <a:off x="4333631" y="5395503"/>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Accelerating Drug Discovery</a:t>
            </a:r>
            <a:endParaRPr/>
          </a:p>
        </p:txBody>
      </p:sp>
      <p:pic>
        <p:nvPicPr>
          <p:cNvPr id="712" name="Shape 712"/>
          <p:cNvPicPr preferRelativeResize="0"/>
          <p:nvPr/>
        </p:nvPicPr>
        <p:blipFill rotWithShape="1">
          <a:blip r:embed="rId9">
            <a:alphaModFix/>
          </a:blip>
          <a:srcRect/>
          <a:stretch/>
        </p:blipFill>
        <p:spPr>
          <a:xfrm>
            <a:off x="5247632" y="4819972"/>
            <a:ext cx="1344293" cy="250710"/>
          </a:xfrm>
          <a:prstGeom prst="rect">
            <a:avLst/>
          </a:prstGeom>
          <a:noFill/>
          <a:ln>
            <a:noFill/>
          </a:ln>
        </p:spPr>
      </p:pic>
      <p:pic>
        <p:nvPicPr>
          <p:cNvPr id="713" name="Shape 713"/>
          <p:cNvPicPr preferRelativeResize="0"/>
          <p:nvPr/>
        </p:nvPicPr>
        <p:blipFill rotWithShape="1">
          <a:blip r:embed="rId10">
            <a:alphaModFix/>
          </a:blip>
          <a:srcRect/>
          <a:stretch/>
        </p:blipFill>
        <p:spPr>
          <a:xfrm>
            <a:off x="6846108" y="4781115"/>
            <a:ext cx="377831" cy="297896"/>
          </a:xfrm>
          <a:prstGeom prst="rect">
            <a:avLst/>
          </a:prstGeom>
          <a:noFill/>
          <a:ln>
            <a:noFill/>
          </a:ln>
        </p:spPr>
      </p:pic>
    </p:spTree>
    <p:extLst>
      <p:ext uri="{BB962C8B-B14F-4D97-AF65-F5344CB8AC3E}">
        <p14:creationId xmlns:p14="http://schemas.microsoft.com/office/powerpoint/2010/main" val="3264909750"/>
      </p:ext>
    </p:extLst>
  </p:cSld>
  <p:clrMapOvr>
    <a:masterClrMapping/>
  </p:clrMapOvr>
  <p:transition spd="med">
    <p:fade/>
  </p:transition>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3384</TotalTime>
  <Words>1870</Words>
  <Application>Microsoft Macintosh PowerPoint</Application>
  <PresentationFormat>Widescreen</PresentationFormat>
  <Paragraphs>231</Paragraphs>
  <Slides>15</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vt:i4>
      </vt:variant>
    </vt:vector>
  </HeadingPairs>
  <TitlesOfParts>
    <vt:vector size="25" baseType="lpstr">
      <vt:lpstr>Noto Sans Symbols</vt:lpstr>
      <vt:lpstr>Calibri</vt:lpstr>
      <vt:lpstr>Arial</vt:lpstr>
      <vt:lpstr>Tahoma</vt:lpstr>
      <vt:lpstr>Questrial</vt:lpstr>
      <vt:lpstr>Trebuchet MS</vt:lpstr>
      <vt:lpstr>Quattrocento Sans</vt:lpstr>
      <vt:lpstr>Title &amp; Bullet</vt:lpstr>
      <vt:lpstr>4_Title &amp; Bullet</vt:lpstr>
      <vt:lpstr>1_Office Theme</vt:lpstr>
      <vt:lpstr>Deep Learning for NLP Workshop</vt:lpstr>
      <vt:lpstr>Deep Learning for NLP Workshop</vt:lpstr>
      <vt:lpstr>WORKSHOP PERSPECTIVE</vt:lpstr>
      <vt:lpstr>EXPECTATIONS</vt:lpstr>
      <vt:lpstr>HOPEFULL TAKE AWAYS</vt:lpstr>
      <vt:lpstr>Intro to Deep Learning</vt:lpstr>
      <vt:lpstr>ACCOMPLISHING COMPLEX GOALS</vt:lpstr>
      <vt:lpstr>SWEEPING ACROSS INDUSTRIES</vt:lpstr>
      <vt:lpstr>TRANSFORMING RESEARCH</vt:lpstr>
      <vt:lpstr>Deep learning =</vt:lpstr>
      <vt:lpstr>PowerPoint Presentation</vt:lpstr>
      <vt:lpstr>Trainable feature hierarchy</vt:lpstr>
      <vt:lpstr>Deep learning = learning hierarchical representations</vt:lpstr>
      <vt:lpstr>HOW IT WORKS</vt:lpstr>
      <vt:lpstr>Rationale for Deep Learning</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with DIGITS</dc:title>
  <cp:lastModifiedBy>Jay Urbain</cp:lastModifiedBy>
  <cp:revision>40</cp:revision>
  <dcterms:modified xsi:type="dcterms:W3CDTF">2018-07-30T09:29:54Z</dcterms:modified>
</cp:coreProperties>
</file>